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64" r:id="rId5"/>
    <p:sldId id="265" r:id="rId6"/>
    <p:sldId id="358" r:id="rId7"/>
    <p:sldId id="349" r:id="rId8"/>
    <p:sldId id="355" r:id="rId9"/>
    <p:sldId id="341" r:id="rId10"/>
    <p:sldId id="359" r:id="rId11"/>
    <p:sldId id="342" r:id="rId12"/>
    <p:sldId id="343" r:id="rId13"/>
    <p:sldId id="360" r:id="rId14"/>
    <p:sldId id="350" r:id="rId15"/>
    <p:sldId id="344" r:id="rId16"/>
    <p:sldId id="352" r:id="rId17"/>
    <p:sldId id="366" r:id="rId18"/>
    <p:sldId id="346" r:id="rId19"/>
    <p:sldId id="361" r:id="rId20"/>
    <p:sldId id="351" r:id="rId21"/>
    <p:sldId id="362" r:id="rId22"/>
    <p:sldId id="345" r:id="rId23"/>
    <p:sldId id="363" r:id="rId24"/>
    <p:sldId id="348" r:id="rId25"/>
    <p:sldId id="357" r:id="rId26"/>
    <p:sldId id="364"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E BRICET" initials="RB" lastIdx="2" clrIdx="0">
    <p:extLst>
      <p:ext uri="{19B8F6BF-5375-455C-9EA6-DF929625EA0E}">
        <p15:presenceInfo xmlns:p15="http://schemas.microsoft.com/office/powerpoint/2012/main" userId="S-1-5-21-1616320312-2655828719-4280963109-73297" providerId="AD"/>
      </p:ext>
    </p:extLst>
  </p:cmAuthor>
  <p:cmAuthor id="2" name="THOMAS VENET" initials="TV" lastIdx="17" clrIdx="1">
    <p:extLst>
      <p:ext uri="{19B8F6BF-5375-455C-9EA6-DF929625EA0E}">
        <p15:presenceInfo xmlns:p15="http://schemas.microsoft.com/office/powerpoint/2012/main" userId="S-1-5-21-1616320312-2655828719-4280963109-78684" providerId="AD"/>
      </p:ext>
    </p:extLst>
  </p:cmAuthor>
  <p:cmAuthor id="3" name="SAMUEL JAMES" initials="SJ" lastIdx="9" clrIdx="2">
    <p:extLst>
      <p:ext uri="{19B8F6BF-5375-455C-9EA6-DF929625EA0E}">
        <p15:presenceInfo xmlns:p15="http://schemas.microsoft.com/office/powerpoint/2012/main" userId="S-1-5-21-1616320312-2655828719-4280963109-73551" providerId="AD"/>
      </p:ext>
    </p:extLst>
  </p:cmAuthor>
  <p:cmAuthor id="4" name="AMELIE MAUROUX" initials="AM" lastIdx="26" clrIdx="3">
    <p:extLst>
      <p:ext uri="{19B8F6BF-5375-455C-9EA6-DF929625EA0E}">
        <p15:presenceInfo xmlns:p15="http://schemas.microsoft.com/office/powerpoint/2012/main" userId="S-1-5-21-1616320312-2655828719-4280963109-74495" providerId="AD"/>
      </p:ext>
    </p:extLst>
  </p:cmAuthor>
  <p:cmAuthor id="5" name="BENEDICTE CASTERAN-SACRESTE" initials="BC" lastIdx="24" clrIdx="4">
    <p:extLst>
      <p:ext uri="{19B8F6BF-5375-455C-9EA6-DF929625EA0E}">
        <p15:presenceInfo xmlns:p15="http://schemas.microsoft.com/office/powerpoint/2012/main" userId="S-1-5-21-1616320312-2655828719-4280963109-85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CCFF33"/>
    <a:srgbClr val="008080"/>
    <a:srgbClr val="CC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A1D9F-6221-419B-70ED-A7C221C4EE08}" v="14" dt="2024-03-12T11:13:57.94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5" autoAdjust="0"/>
    <p:restoredTop sz="71379" autoAdjust="0"/>
  </p:normalViewPr>
  <p:slideViewPr>
    <p:cSldViewPr snapToGrid="0">
      <p:cViewPr varScale="1">
        <p:scale>
          <a:sx n="55" d="100"/>
          <a:sy n="55" d="100"/>
        </p:scale>
        <p:origin x="2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ine LECLERCQ" userId="S::amandineleclercq@franceolympique.com::6a116a5a-d40b-4c2b-b231-073bcf0fc221" providerId="AD" clId="Web-{7BDA1D9F-6221-419B-70ED-A7C221C4EE08}"/>
    <pc:docChg chg="modSld">
      <pc:chgData name="Amandine LECLERCQ" userId="S::amandineleclercq@franceolympique.com::6a116a5a-d40b-4c2b-b231-073bcf0fc221" providerId="AD" clId="Web-{7BDA1D9F-6221-419B-70ED-A7C221C4EE08}" dt="2024-03-12T11:13:57.943" v="10" actId="1076"/>
      <pc:docMkLst>
        <pc:docMk/>
      </pc:docMkLst>
      <pc:sldChg chg="modSp">
        <pc:chgData name="Amandine LECLERCQ" userId="S::amandineleclercq@franceolympique.com::6a116a5a-d40b-4c2b-b231-073bcf0fc221" providerId="AD" clId="Web-{7BDA1D9F-6221-419B-70ED-A7C221C4EE08}" dt="2024-03-12T11:13:57.943" v="10" actId="1076"/>
        <pc:sldMkLst>
          <pc:docMk/>
          <pc:sldMk cId="3940118830" sldId="342"/>
        </pc:sldMkLst>
        <pc:picChg chg="mod">
          <ac:chgData name="Amandine LECLERCQ" userId="S::amandineleclercq@franceolympique.com::6a116a5a-d40b-4c2b-b231-073bcf0fc221" providerId="AD" clId="Web-{7BDA1D9F-6221-419B-70ED-A7C221C4EE08}" dt="2024-03-12T11:13:57.943" v="10" actId="1076"/>
          <ac:picMkLst>
            <pc:docMk/>
            <pc:sldMk cId="3940118830" sldId="342"/>
            <ac:picMk id="6" creationId="{00000000-0000-0000-0000-000000000000}"/>
          </ac:picMkLst>
        </pc:picChg>
      </pc:sldChg>
      <pc:sldChg chg="modSp">
        <pc:chgData name="Amandine LECLERCQ" userId="S::amandineleclercq@franceolympique.com::6a116a5a-d40b-4c2b-b231-073bcf0fc221" providerId="AD" clId="Web-{7BDA1D9F-6221-419B-70ED-A7C221C4EE08}" dt="2024-03-12T11:13:41.412" v="8" actId="1076"/>
        <pc:sldMkLst>
          <pc:docMk/>
          <pc:sldMk cId="673036552" sldId="355"/>
        </pc:sldMkLst>
        <pc:spChg chg="mod">
          <ac:chgData name="Amandine LECLERCQ" userId="S::amandineleclercq@franceolympique.com::6a116a5a-d40b-4c2b-b231-073bcf0fc221" providerId="AD" clId="Web-{7BDA1D9F-6221-419B-70ED-A7C221C4EE08}" dt="2024-03-12T11:13:36.037" v="7" actId="1076"/>
          <ac:spMkLst>
            <pc:docMk/>
            <pc:sldMk cId="673036552" sldId="355"/>
            <ac:spMk id="9" creationId="{00000000-0000-0000-0000-000000000000}"/>
          </ac:spMkLst>
        </pc:spChg>
        <pc:picChg chg="mod">
          <ac:chgData name="Amandine LECLERCQ" userId="S::amandineleclercq@franceolympique.com::6a116a5a-d40b-4c2b-b231-073bcf0fc221" providerId="AD" clId="Web-{7BDA1D9F-6221-419B-70ED-A7C221C4EE08}" dt="2024-03-12T11:13:41.412" v="8" actId="1076"/>
          <ac:picMkLst>
            <pc:docMk/>
            <pc:sldMk cId="673036552" sldId="355"/>
            <ac:picMk id="1025" creationId="{00000000-0000-0000-0000-000000000000}"/>
          </ac:picMkLst>
        </pc:picChg>
      </pc:sldChg>
      <pc:sldChg chg="modSp">
        <pc:chgData name="Amandine LECLERCQ" userId="S::amandineleclercq@franceolympique.com::6a116a5a-d40b-4c2b-b231-073bcf0fc221" providerId="AD" clId="Web-{7BDA1D9F-6221-419B-70ED-A7C221C4EE08}" dt="2024-03-12T11:13:15.240" v="6" actId="20577"/>
        <pc:sldMkLst>
          <pc:docMk/>
          <pc:sldMk cId="2154992255" sldId="357"/>
        </pc:sldMkLst>
        <pc:spChg chg="mod">
          <ac:chgData name="Amandine LECLERCQ" userId="S::amandineleclercq@franceolympique.com::6a116a5a-d40b-4c2b-b231-073bcf0fc221" providerId="AD" clId="Web-{7BDA1D9F-6221-419B-70ED-A7C221C4EE08}" dt="2024-03-12T11:13:15.240" v="6" actId="20577"/>
          <ac:spMkLst>
            <pc:docMk/>
            <pc:sldMk cId="2154992255" sldId="357"/>
            <ac:spMk id="4" creationId="{00000000-0000-0000-0000-000000000000}"/>
          </ac:spMkLst>
        </pc:spChg>
      </pc:sldChg>
      <pc:sldChg chg="modSp">
        <pc:chgData name="Amandine LECLERCQ" userId="S::amandineleclercq@franceolympique.com::6a116a5a-d40b-4c2b-b231-073bcf0fc221" providerId="AD" clId="Web-{7BDA1D9F-6221-419B-70ED-A7C221C4EE08}" dt="2024-03-12T11:13:09.740" v="4" actId="20577"/>
        <pc:sldMkLst>
          <pc:docMk/>
          <pc:sldMk cId="3039368118" sldId="359"/>
        </pc:sldMkLst>
        <pc:spChg chg="mod">
          <ac:chgData name="Amandine LECLERCQ" userId="S::amandineleclercq@franceolympique.com::6a116a5a-d40b-4c2b-b231-073bcf0fc221" providerId="AD" clId="Web-{7BDA1D9F-6221-419B-70ED-A7C221C4EE08}" dt="2024-03-12T11:13:09.740" v="4" actId="20577"/>
          <ac:spMkLst>
            <pc:docMk/>
            <pc:sldMk cId="3039368118" sldId="359"/>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mauroux\Documents\3-Sport\2024.03.08%20-%20intervention%20femmes%20et%20sport\mat&#233;rie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500" dirty="0">
                <a:latin typeface="+mj-lt"/>
              </a:rPr>
              <a:t>Taux</a:t>
            </a:r>
            <a:r>
              <a:rPr lang="fr-FR" sz="1500" baseline="0" dirty="0">
                <a:latin typeface="+mj-lt"/>
              </a:rPr>
              <a:t> de pratique régulière et occasionnelle (en %)</a:t>
            </a:r>
            <a:endParaRPr lang="fr-FR" sz="1500" dirty="0">
              <a:latin typeface="+mj-lt"/>
            </a:endParaRPr>
          </a:p>
        </c:rich>
      </c:tx>
      <c:layout>
        <c:manualLayout>
          <c:xMode val="edge"/>
          <c:yMode val="edge"/>
          <c:x val="0.18152770226986836"/>
          <c:y val="3.12558023368732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ENPPS!$C$3</c:f>
              <c:strCache>
                <c:ptCount val="1"/>
                <c:pt idx="0">
                  <c:v>pratiquants réguliers</c:v>
                </c:pt>
              </c:strCache>
            </c:strRef>
          </c:tx>
          <c:spPr>
            <a:solidFill>
              <a:schemeClr val="accent1"/>
            </a:solidFill>
            <a:ln>
              <a:noFill/>
            </a:ln>
            <a:effectLst/>
          </c:spPr>
          <c:invertIfNegative val="0"/>
          <c:dPt>
            <c:idx val="0"/>
            <c:invertIfNegative val="0"/>
            <c:bubble3D val="0"/>
            <c:spPr>
              <a:solidFill>
                <a:srgbClr val="009999"/>
              </a:solidFill>
              <a:ln>
                <a:noFill/>
              </a:ln>
              <a:effectLst/>
            </c:spPr>
            <c:extLst>
              <c:ext xmlns:c16="http://schemas.microsoft.com/office/drawing/2014/chart" uri="{C3380CC4-5D6E-409C-BE32-E72D297353CC}">
                <c16:uniqueId val="{00000001-7087-4869-8BB9-9D900E8CF797}"/>
              </c:ext>
            </c:extLst>
          </c:dPt>
          <c:dPt>
            <c:idx val="1"/>
            <c:invertIfNegative val="0"/>
            <c:bubble3D val="0"/>
            <c:spPr>
              <a:solidFill>
                <a:srgbClr val="CCFF33"/>
              </a:solidFill>
              <a:ln>
                <a:noFill/>
              </a:ln>
              <a:effectLst/>
            </c:spPr>
            <c:extLst>
              <c:ext xmlns:c16="http://schemas.microsoft.com/office/drawing/2014/chart" uri="{C3380CC4-5D6E-409C-BE32-E72D297353CC}">
                <c16:uniqueId val="{00000003-7087-4869-8BB9-9D900E8CF797}"/>
              </c:ext>
            </c:extLst>
          </c:dPt>
          <c:dPt>
            <c:idx val="2"/>
            <c:invertIfNegative val="0"/>
            <c:bubble3D val="0"/>
            <c:spPr>
              <a:solidFill>
                <a:srgbClr val="009999"/>
              </a:solidFill>
              <a:ln>
                <a:noFill/>
              </a:ln>
              <a:effectLst/>
            </c:spPr>
            <c:extLst>
              <c:ext xmlns:c16="http://schemas.microsoft.com/office/drawing/2014/chart" uri="{C3380CC4-5D6E-409C-BE32-E72D297353CC}">
                <c16:uniqueId val="{00000005-7087-4869-8BB9-9D900E8CF797}"/>
              </c:ext>
            </c:extLst>
          </c:dPt>
          <c:dPt>
            <c:idx val="3"/>
            <c:invertIfNegative val="0"/>
            <c:bubble3D val="0"/>
            <c:spPr>
              <a:solidFill>
                <a:srgbClr val="CCFF33"/>
              </a:solidFill>
              <a:ln>
                <a:noFill/>
              </a:ln>
              <a:effectLst/>
            </c:spPr>
            <c:extLst>
              <c:ext xmlns:c16="http://schemas.microsoft.com/office/drawing/2014/chart" uri="{C3380CC4-5D6E-409C-BE32-E72D297353CC}">
                <c16:uniqueId val="{00000007-7087-4869-8BB9-9D900E8CF79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ENPPS!$A$4:$B$7</c:f>
              <c:multiLvlStrCache>
                <c:ptCount val="4"/>
                <c:lvl>
                  <c:pt idx="0">
                    <c:v>Hommes</c:v>
                  </c:pt>
                  <c:pt idx="1">
                    <c:v>Femmes</c:v>
                  </c:pt>
                  <c:pt idx="2">
                    <c:v>Hommes</c:v>
                  </c:pt>
                  <c:pt idx="3">
                    <c:v>Femmes</c:v>
                  </c:pt>
                </c:lvl>
                <c:lvl>
                  <c:pt idx="0">
                    <c:v>Nouvelle Aquitaine</c:v>
                  </c:pt>
                  <c:pt idx="2">
                    <c:v>France</c:v>
                  </c:pt>
                </c:lvl>
              </c:multiLvlStrCache>
            </c:multiLvlStrRef>
          </c:cat>
          <c:val>
            <c:numRef>
              <c:f>ENPPS!$C$4:$C$7</c:f>
              <c:numCache>
                <c:formatCode>0</c:formatCode>
                <c:ptCount val="4"/>
                <c:pt idx="0">
                  <c:v>72.599999999999994</c:v>
                </c:pt>
                <c:pt idx="1">
                  <c:v>57.9</c:v>
                </c:pt>
                <c:pt idx="2">
                  <c:v>71</c:v>
                </c:pt>
                <c:pt idx="3">
                  <c:v>60</c:v>
                </c:pt>
              </c:numCache>
            </c:numRef>
          </c:val>
          <c:extLst>
            <c:ext xmlns:c16="http://schemas.microsoft.com/office/drawing/2014/chart" uri="{C3380CC4-5D6E-409C-BE32-E72D297353CC}">
              <c16:uniqueId val="{00000008-7087-4869-8BB9-9D900E8CF797}"/>
            </c:ext>
          </c:extLst>
        </c:ser>
        <c:ser>
          <c:idx val="1"/>
          <c:order val="1"/>
          <c:tx>
            <c:strRef>
              <c:f>ENPPS!$D$3</c:f>
              <c:strCache>
                <c:ptCount val="1"/>
                <c:pt idx="0">
                  <c:v>ensemble</c:v>
                </c:pt>
              </c:strCache>
            </c:strRef>
          </c:tx>
          <c:spPr>
            <a:solidFill>
              <a:srgbClr val="66FFFF"/>
            </a:solidFill>
            <a:ln>
              <a:noFill/>
            </a:ln>
            <a:effectLst/>
          </c:spPr>
          <c:invertIfNegative val="0"/>
          <c:dPt>
            <c:idx val="1"/>
            <c:invertIfNegative val="0"/>
            <c:bubble3D val="0"/>
            <c:spPr>
              <a:solidFill>
                <a:srgbClr val="CCFF99">
                  <a:alpha val="44000"/>
                </a:srgbClr>
              </a:solidFill>
              <a:ln>
                <a:noFill/>
              </a:ln>
              <a:effectLst/>
            </c:spPr>
            <c:extLst>
              <c:ext xmlns:c16="http://schemas.microsoft.com/office/drawing/2014/chart" uri="{C3380CC4-5D6E-409C-BE32-E72D297353CC}">
                <c16:uniqueId val="{0000000A-7087-4869-8BB9-9D900E8CF797}"/>
              </c:ext>
            </c:extLst>
          </c:dPt>
          <c:dPt>
            <c:idx val="3"/>
            <c:invertIfNegative val="0"/>
            <c:bubble3D val="0"/>
            <c:spPr>
              <a:solidFill>
                <a:srgbClr val="CCFF99">
                  <a:alpha val="42000"/>
                </a:srgbClr>
              </a:solidFill>
              <a:ln>
                <a:noFill/>
              </a:ln>
              <a:effectLst/>
            </c:spPr>
            <c:extLst>
              <c:ext xmlns:c16="http://schemas.microsoft.com/office/drawing/2014/chart" uri="{C3380CC4-5D6E-409C-BE32-E72D297353CC}">
                <c16:uniqueId val="{0000000C-7087-4869-8BB9-9D900E8CF797}"/>
              </c:ext>
            </c:extLst>
          </c:dPt>
          <c:dLbls>
            <c:dLbl>
              <c:idx val="3"/>
              <c:spPr>
                <a:noFill/>
                <a:ln>
                  <a:solidFill>
                    <a:schemeClr val="accent1">
                      <a:alpha val="44000"/>
                    </a:scheme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C-7087-4869-8BB9-9D900E8CF79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ENPPS!$A$4:$B$7</c:f>
              <c:multiLvlStrCache>
                <c:ptCount val="4"/>
                <c:lvl>
                  <c:pt idx="0">
                    <c:v>Hommes</c:v>
                  </c:pt>
                  <c:pt idx="1">
                    <c:v>Femmes</c:v>
                  </c:pt>
                  <c:pt idx="2">
                    <c:v>Hommes</c:v>
                  </c:pt>
                  <c:pt idx="3">
                    <c:v>Femmes</c:v>
                  </c:pt>
                </c:lvl>
                <c:lvl>
                  <c:pt idx="0">
                    <c:v>Nouvelle Aquitaine</c:v>
                  </c:pt>
                  <c:pt idx="2">
                    <c:v>France</c:v>
                  </c:pt>
                </c:lvl>
              </c:multiLvlStrCache>
            </c:multiLvlStrRef>
          </c:cat>
          <c:val>
            <c:numRef>
              <c:f>ENPPS!$D$4:$D$7</c:f>
              <c:numCache>
                <c:formatCode>0</c:formatCode>
                <c:ptCount val="4"/>
                <c:pt idx="0">
                  <c:v>13.200000000000003</c:v>
                </c:pt>
                <c:pt idx="1">
                  <c:v>16.300000000000004</c:v>
                </c:pt>
                <c:pt idx="2">
                  <c:v>14.200000000000003</c:v>
                </c:pt>
                <c:pt idx="3">
                  <c:v>11</c:v>
                </c:pt>
              </c:numCache>
            </c:numRef>
          </c:val>
          <c:extLst>
            <c:ext xmlns:c16="http://schemas.microsoft.com/office/drawing/2014/chart" uri="{C3380CC4-5D6E-409C-BE32-E72D297353CC}">
              <c16:uniqueId val="{0000000D-7087-4869-8BB9-9D900E8CF797}"/>
            </c:ext>
          </c:extLst>
        </c:ser>
        <c:dLbls>
          <c:showLegendKey val="0"/>
          <c:showVal val="0"/>
          <c:showCatName val="0"/>
          <c:showSerName val="0"/>
          <c:showPercent val="0"/>
          <c:showBubbleSize val="0"/>
        </c:dLbls>
        <c:gapWidth val="219"/>
        <c:overlap val="100"/>
        <c:axId val="632672928"/>
        <c:axId val="632673256"/>
      </c:barChart>
      <c:catAx>
        <c:axId val="63267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32673256"/>
        <c:crosses val="autoZero"/>
        <c:auto val="1"/>
        <c:lblAlgn val="ctr"/>
        <c:lblOffset val="100"/>
        <c:noMultiLvlLbl val="0"/>
      </c:catAx>
      <c:valAx>
        <c:axId val="6326732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26729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18170837069706E-2"/>
          <c:y val="0.20724365004703668"/>
          <c:w val="0.87982851597528455"/>
          <c:h val="0.72001170361701028"/>
        </c:manualLayout>
      </c:layout>
      <c:barChart>
        <c:barDir val="bar"/>
        <c:grouping val="clustered"/>
        <c:varyColors val="0"/>
        <c:ser>
          <c:idx val="0"/>
          <c:order val="0"/>
          <c:tx>
            <c:strRef>
              <c:f>'Essai pyramide des ages '!$B$4</c:f>
              <c:strCache>
                <c:ptCount val="1"/>
                <c:pt idx="0">
                  <c:v>Pop. Masculine</c:v>
                </c:pt>
              </c:strCache>
            </c:strRef>
          </c:tx>
          <c:spPr>
            <a:solidFill>
              <a:srgbClr val="66FFFF">
                <a:alpha val="22000"/>
              </a:srgbClr>
            </a:solidFill>
            <a:ln>
              <a:noFill/>
            </a:ln>
            <a:effectLst/>
          </c:spPr>
          <c:invertIfNegative val="0"/>
          <c:cat>
            <c:strRef>
              <c:f>'Essai pyramide des ages '!$A$5:$A$21</c:f>
              <c:strCache>
                <c:ptCount val="17"/>
                <c:pt idx="0">
                  <c:v>0 à 4 ans</c:v>
                </c:pt>
                <c:pt idx="1">
                  <c:v>5 à 9 ans</c:v>
                </c:pt>
                <c:pt idx="2">
                  <c:v>10 à 14 ans</c:v>
                </c:pt>
                <c:pt idx="3">
                  <c:v>15 à 19 ans</c:v>
                </c:pt>
                <c:pt idx="4">
                  <c:v>20 à 24 ans</c:v>
                </c:pt>
                <c:pt idx="5">
                  <c:v>25 à 29 ans</c:v>
                </c:pt>
                <c:pt idx="6">
                  <c:v>30 à 34 ans</c:v>
                </c:pt>
                <c:pt idx="7">
                  <c:v>35 à 39 ans</c:v>
                </c:pt>
                <c:pt idx="8">
                  <c:v>40 à 44 ans</c:v>
                </c:pt>
                <c:pt idx="9">
                  <c:v>45 à 49 ans</c:v>
                </c:pt>
                <c:pt idx="10">
                  <c:v>50 à 54 ans</c:v>
                </c:pt>
                <c:pt idx="11">
                  <c:v>55 à 59 ans</c:v>
                </c:pt>
                <c:pt idx="12">
                  <c:v>60 à 64 ans</c:v>
                </c:pt>
                <c:pt idx="13">
                  <c:v>65 à 69 ans</c:v>
                </c:pt>
                <c:pt idx="14">
                  <c:v>70 à 74 ans</c:v>
                </c:pt>
                <c:pt idx="15">
                  <c:v>75 à 79 ans</c:v>
                </c:pt>
                <c:pt idx="16">
                  <c:v>80 ans et plus</c:v>
                </c:pt>
              </c:strCache>
            </c:strRef>
          </c:cat>
          <c:val>
            <c:numRef>
              <c:f>'Essai pyramide des ages '!$B$5:$B$21</c:f>
              <c:numCache>
                <c:formatCode>#,##0</c:formatCode>
                <c:ptCount val="17"/>
                <c:pt idx="0">
                  <c:v>138898</c:v>
                </c:pt>
                <c:pt idx="1">
                  <c:v>163037</c:v>
                </c:pt>
                <c:pt idx="2">
                  <c:v>179871</c:v>
                </c:pt>
                <c:pt idx="3">
                  <c:v>180321</c:v>
                </c:pt>
                <c:pt idx="4">
                  <c:v>167084</c:v>
                </c:pt>
                <c:pt idx="5">
                  <c:v>148076</c:v>
                </c:pt>
                <c:pt idx="6">
                  <c:v>160209</c:v>
                </c:pt>
                <c:pt idx="7">
                  <c:v>169282</c:v>
                </c:pt>
                <c:pt idx="8">
                  <c:v>180389</c:v>
                </c:pt>
                <c:pt idx="9">
                  <c:v>190053</c:v>
                </c:pt>
                <c:pt idx="10">
                  <c:v>200075</c:v>
                </c:pt>
                <c:pt idx="11">
                  <c:v>199567</c:v>
                </c:pt>
                <c:pt idx="12">
                  <c:v>194484</c:v>
                </c:pt>
                <c:pt idx="13">
                  <c:v>189315</c:v>
                </c:pt>
                <c:pt idx="14">
                  <c:v>184519</c:v>
                </c:pt>
                <c:pt idx="15">
                  <c:v>120756</c:v>
                </c:pt>
                <c:pt idx="16">
                  <c:v>164280</c:v>
                </c:pt>
              </c:numCache>
            </c:numRef>
          </c:val>
          <c:extLst>
            <c:ext xmlns:c16="http://schemas.microsoft.com/office/drawing/2014/chart" uri="{C3380CC4-5D6E-409C-BE32-E72D297353CC}">
              <c16:uniqueId val="{00000000-7CF5-44D2-8443-1AEDB53FEE5D}"/>
            </c:ext>
          </c:extLst>
        </c:ser>
        <c:ser>
          <c:idx val="2"/>
          <c:order val="2"/>
          <c:tx>
            <c:strRef>
              <c:f>'Essai pyramide des ages '!$D$4</c:f>
              <c:strCache>
                <c:ptCount val="1"/>
                <c:pt idx="0">
                  <c:v>Licences Masculines</c:v>
                </c:pt>
              </c:strCache>
            </c:strRef>
          </c:tx>
          <c:spPr>
            <a:solidFill>
              <a:srgbClr val="009999"/>
            </a:solidFill>
            <a:ln>
              <a:noFill/>
            </a:ln>
            <a:effectLst/>
          </c:spPr>
          <c:invertIfNegative val="0"/>
          <c:cat>
            <c:strRef>
              <c:f>'Essai pyramide des ages '!$A$5:$A$21</c:f>
              <c:strCache>
                <c:ptCount val="17"/>
                <c:pt idx="0">
                  <c:v>0 à 4 ans</c:v>
                </c:pt>
                <c:pt idx="1">
                  <c:v>5 à 9 ans</c:v>
                </c:pt>
                <c:pt idx="2">
                  <c:v>10 à 14 ans</c:v>
                </c:pt>
                <c:pt idx="3">
                  <c:v>15 à 19 ans</c:v>
                </c:pt>
                <c:pt idx="4">
                  <c:v>20 à 24 ans</c:v>
                </c:pt>
                <c:pt idx="5">
                  <c:v>25 à 29 ans</c:v>
                </c:pt>
                <c:pt idx="6">
                  <c:v>30 à 34 ans</c:v>
                </c:pt>
                <c:pt idx="7">
                  <c:v>35 à 39 ans</c:v>
                </c:pt>
                <c:pt idx="8">
                  <c:v>40 à 44 ans</c:v>
                </c:pt>
                <c:pt idx="9">
                  <c:v>45 à 49 ans</c:v>
                </c:pt>
                <c:pt idx="10">
                  <c:v>50 à 54 ans</c:v>
                </c:pt>
                <c:pt idx="11">
                  <c:v>55 à 59 ans</c:v>
                </c:pt>
                <c:pt idx="12">
                  <c:v>60 à 64 ans</c:v>
                </c:pt>
                <c:pt idx="13">
                  <c:v>65 à 69 ans</c:v>
                </c:pt>
                <c:pt idx="14">
                  <c:v>70 à 74 ans</c:v>
                </c:pt>
                <c:pt idx="15">
                  <c:v>75 à 79 ans</c:v>
                </c:pt>
                <c:pt idx="16">
                  <c:v>80 ans et plus</c:v>
                </c:pt>
              </c:strCache>
            </c:strRef>
          </c:cat>
          <c:val>
            <c:numRef>
              <c:f>'Essai pyramide des ages '!$D$5:$D$21</c:f>
              <c:numCache>
                <c:formatCode>#,##0</c:formatCode>
                <c:ptCount val="17"/>
                <c:pt idx="0">
                  <c:v>9163</c:v>
                </c:pt>
                <c:pt idx="1">
                  <c:v>115599</c:v>
                </c:pt>
                <c:pt idx="2">
                  <c:v>124415</c:v>
                </c:pt>
                <c:pt idx="3">
                  <c:v>70525</c:v>
                </c:pt>
                <c:pt idx="4">
                  <c:v>43268</c:v>
                </c:pt>
                <c:pt idx="5">
                  <c:v>38505</c:v>
                </c:pt>
                <c:pt idx="6">
                  <c:v>38821</c:v>
                </c:pt>
                <c:pt idx="7">
                  <c:v>38875</c:v>
                </c:pt>
                <c:pt idx="8">
                  <c:v>41133</c:v>
                </c:pt>
                <c:pt idx="9">
                  <c:v>40202</c:v>
                </c:pt>
                <c:pt idx="10">
                  <c:v>34017</c:v>
                </c:pt>
                <c:pt idx="11">
                  <c:v>28121</c:v>
                </c:pt>
                <c:pt idx="12">
                  <c:v>28657</c:v>
                </c:pt>
                <c:pt idx="13">
                  <c:v>27358</c:v>
                </c:pt>
                <c:pt idx="14">
                  <c:v>22912</c:v>
                </c:pt>
                <c:pt idx="15">
                  <c:v>10738</c:v>
                </c:pt>
                <c:pt idx="16">
                  <c:v>5047</c:v>
                </c:pt>
              </c:numCache>
            </c:numRef>
          </c:val>
          <c:extLst>
            <c:ext xmlns:c16="http://schemas.microsoft.com/office/drawing/2014/chart" uri="{C3380CC4-5D6E-409C-BE32-E72D297353CC}">
              <c16:uniqueId val="{00000001-7CF5-44D2-8443-1AEDB53FEE5D}"/>
            </c:ext>
          </c:extLst>
        </c:ser>
        <c:ser>
          <c:idx val="4"/>
          <c:order val="4"/>
          <c:tx>
            <c:strRef>
              <c:f>'Essai pyramide des ages '!$F$4</c:f>
              <c:strCache>
                <c:ptCount val="1"/>
              </c:strCache>
            </c:strRef>
          </c:tx>
          <c:spPr>
            <a:solidFill>
              <a:srgbClr val="CCFF99">
                <a:alpha val="43000"/>
              </a:srgbClr>
            </a:solidFill>
            <a:ln>
              <a:noFill/>
            </a:ln>
            <a:effectLst/>
          </c:spPr>
          <c:invertIfNegative val="0"/>
          <c:cat>
            <c:strRef>
              <c:f>'Essai pyramide des ages '!$A$5:$A$21</c:f>
              <c:strCache>
                <c:ptCount val="17"/>
                <c:pt idx="0">
                  <c:v>0 à 4 ans</c:v>
                </c:pt>
                <c:pt idx="1">
                  <c:v>5 à 9 ans</c:v>
                </c:pt>
                <c:pt idx="2">
                  <c:v>10 à 14 ans</c:v>
                </c:pt>
                <c:pt idx="3">
                  <c:v>15 à 19 ans</c:v>
                </c:pt>
                <c:pt idx="4">
                  <c:v>20 à 24 ans</c:v>
                </c:pt>
                <c:pt idx="5">
                  <c:v>25 à 29 ans</c:v>
                </c:pt>
                <c:pt idx="6">
                  <c:v>30 à 34 ans</c:v>
                </c:pt>
                <c:pt idx="7">
                  <c:v>35 à 39 ans</c:v>
                </c:pt>
                <c:pt idx="8">
                  <c:v>40 à 44 ans</c:v>
                </c:pt>
                <c:pt idx="9">
                  <c:v>45 à 49 ans</c:v>
                </c:pt>
                <c:pt idx="10">
                  <c:v>50 à 54 ans</c:v>
                </c:pt>
                <c:pt idx="11">
                  <c:v>55 à 59 ans</c:v>
                </c:pt>
                <c:pt idx="12">
                  <c:v>60 à 64 ans</c:v>
                </c:pt>
                <c:pt idx="13">
                  <c:v>65 à 69 ans</c:v>
                </c:pt>
                <c:pt idx="14">
                  <c:v>70 à 74 ans</c:v>
                </c:pt>
                <c:pt idx="15">
                  <c:v>75 à 79 ans</c:v>
                </c:pt>
                <c:pt idx="16">
                  <c:v>80 ans et plus</c:v>
                </c:pt>
              </c:strCache>
            </c:strRef>
          </c:cat>
          <c:val>
            <c:numRef>
              <c:f>'Essai pyramide des ages '!$F$5:$F$21</c:f>
              <c:numCache>
                <c:formatCode>General</c:formatCode>
                <c:ptCount val="17"/>
                <c:pt idx="0">
                  <c:v>-132898</c:v>
                </c:pt>
                <c:pt idx="1">
                  <c:v>-155623</c:v>
                </c:pt>
                <c:pt idx="2">
                  <c:v>-170907</c:v>
                </c:pt>
                <c:pt idx="3">
                  <c:v>-169862</c:v>
                </c:pt>
                <c:pt idx="4">
                  <c:v>-155989</c:v>
                </c:pt>
                <c:pt idx="5">
                  <c:v>-148179</c:v>
                </c:pt>
                <c:pt idx="6">
                  <c:v>-166092</c:v>
                </c:pt>
                <c:pt idx="7">
                  <c:v>-179113</c:v>
                </c:pt>
                <c:pt idx="8">
                  <c:v>-187084</c:v>
                </c:pt>
                <c:pt idx="9">
                  <c:v>-197217</c:v>
                </c:pt>
                <c:pt idx="10">
                  <c:v>-208083</c:v>
                </c:pt>
                <c:pt idx="11">
                  <c:v>-212713</c:v>
                </c:pt>
                <c:pt idx="12">
                  <c:v>-213798</c:v>
                </c:pt>
                <c:pt idx="13">
                  <c:v>-214036</c:v>
                </c:pt>
                <c:pt idx="14">
                  <c:v>-212510</c:v>
                </c:pt>
                <c:pt idx="15">
                  <c:v>-148661</c:v>
                </c:pt>
                <c:pt idx="16">
                  <c:v>-283603</c:v>
                </c:pt>
              </c:numCache>
            </c:numRef>
          </c:val>
          <c:extLst>
            <c:ext xmlns:c16="http://schemas.microsoft.com/office/drawing/2014/chart" uri="{C3380CC4-5D6E-409C-BE32-E72D297353CC}">
              <c16:uniqueId val="{00000002-7CF5-44D2-8443-1AEDB53FEE5D}"/>
            </c:ext>
          </c:extLst>
        </c:ser>
        <c:ser>
          <c:idx val="5"/>
          <c:order val="5"/>
          <c:tx>
            <c:strRef>
              <c:f>'Essai pyramide des ages '!$G$4</c:f>
              <c:strCache>
                <c:ptCount val="1"/>
              </c:strCache>
            </c:strRef>
          </c:tx>
          <c:spPr>
            <a:solidFill>
              <a:srgbClr val="CCFF33"/>
            </a:solidFill>
            <a:ln>
              <a:noFill/>
            </a:ln>
            <a:effectLst/>
          </c:spPr>
          <c:invertIfNegative val="0"/>
          <c:cat>
            <c:strRef>
              <c:f>'Essai pyramide des ages '!$A$5:$A$21</c:f>
              <c:strCache>
                <c:ptCount val="17"/>
                <c:pt idx="0">
                  <c:v>0 à 4 ans</c:v>
                </c:pt>
                <c:pt idx="1">
                  <c:v>5 à 9 ans</c:v>
                </c:pt>
                <c:pt idx="2">
                  <c:v>10 à 14 ans</c:v>
                </c:pt>
                <c:pt idx="3">
                  <c:v>15 à 19 ans</c:v>
                </c:pt>
                <c:pt idx="4">
                  <c:v>20 à 24 ans</c:v>
                </c:pt>
                <c:pt idx="5">
                  <c:v>25 à 29 ans</c:v>
                </c:pt>
                <c:pt idx="6">
                  <c:v>30 à 34 ans</c:v>
                </c:pt>
                <c:pt idx="7">
                  <c:v>35 à 39 ans</c:v>
                </c:pt>
                <c:pt idx="8">
                  <c:v>40 à 44 ans</c:v>
                </c:pt>
                <c:pt idx="9">
                  <c:v>45 à 49 ans</c:v>
                </c:pt>
                <c:pt idx="10">
                  <c:v>50 à 54 ans</c:v>
                </c:pt>
                <c:pt idx="11">
                  <c:v>55 à 59 ans</c:v>
                </c:pt>
                <c:pt idx="12">
                  <c:v>60 à 64 ans</c:v>
                </c:pt>
                <c:pt idx="13">
                  <c:v>65 à 69 ans</c:v>
                </c:pt>
                <c:pt idx="14">
                  <c:v>70 à 74 ans</c:v>
                </c:pt>
                <c:pt idx="15">
                  <c:v>75 à 79 ans</c:v>
                </c:pt>
                <c:pt idx="16">
                  <c:v>80 ans et plus</c:v>
                </c:pt>
              </c:strCache>
            </c:strRef>
          </c:cat>
          <c:val>
            <c:numRef>
              <c:f>'Essai pyramide des ages '!$G$5:$G$21</c:f>
              <c:numCache>
                <c:formatCode>General</c:formatCode>
                <c:ptCount val="17"/>
                <c:pt idx="0">
                  <c:v>-7870</c:v>
                </c:pt>
                <c:pt idx="1">
                  <c:v>-70131</c:v>
                </c:pt>
                <c:pt idx="2">
                  <c:v>-79067</c:v>
                </c:pt>
                <c:pt idx="3">
                  <c:v>-39662</c:v>
                </c:pt>
                <c:pt idx="4">
                  <c:v>-18350</c:v>
                </c:pt>
                <c:pt idx="5">
                  <c:v>-15322</c:v>
                </c:pt>
                <c:pt idx="6">
                  <c:v>-14261</c:v>
                </c:pt>
                <c:pt idx="7">
                  <c:v>-14746</c:v>
                </c:pt>
                <c:pt idx="8">
                  <c:v>-17418</c:v>
                </c:pt>
                <c:pt idx="9">
                  <c:v>-15680</c:v>
                </c:pt>
                <c:pt idx="10">
                  <c:v>-13160</c:v>
                </c:pt>
                <c:pt idx="11">
                  <c:v>-11470</c:v>
                </c:pt>
                <c:pt idx="12">
                  <c:v>-12526</c:v>
                </c:pt>
                <c:pt idx="13">
                  <c:v>-12521</c:v>
                </c:pt>
                <c:pt idx="14">
                  <c:v>-9762</c:v>
                </c:pt>
                <c:pt idx="15">
                  <c:v>-3912</c:v>
                </c:pt>
                <c:pt idx="16">
                  <c:v>-1480</c:v>
                </c:pt>
              </c:numCache>
            </c:numRef>
          </c:val>
          <c:extLst>
            <c:ext xmlns:c16="http://schemas.microsoft.com/office/drawing/2014/chart" uri="{C3380CC4-5D6E-409C-BE32-E72D297353CC}">
              <c16:uniqueId val="{00000003-7CF5-44D2-8443-1AEDB53FEE5D}"/>
            </c:ext>
          </c:extLst>
        </c:ser>
        <c:dLbls>
          <c:showLegendKey val="0"/>
          <c:showVal val="0"/>
          <c:showCatName val="0"/>
          <c:showSerName val="0"/>
          <c:showPercent val="0"/>
          <c:showBubbleSize val="0"/>
        </c:dLbls>
        <c:gapWidth val="1"/>
        <c:overlap val="100"/>
        <c:axId val="522257192"/>
        <c:axId val="522258504"/>
        <c:extLst>
          <c:ext xmlns:c15="http://schemas.microsoft.com/office/drawing/2012/chart" uri="{02D57815-91ED-43cb-92C2-25804820EDAC}">
            <c15:filteredBarSeries>
              <c15:ser>
                <c:idx val="1"/>
                <c:order val="1"/>
                <c:tx>
                  <c:strRef>
                    <c:extLst>
                      <c:ext uri="{02D57815-91ED-43cb-92C2-25804820EDAC}">
                        <c15:formulaRef>
                          <c15:sqref>'Essai pyramide des ages '!$C$4</c15:sqref>
                        </c15:formulaRef>
                      </c:ext>
                    </c:extLst>
                    <c:strCache>
                      <c:ptCount val="1"/>
                      <c:pt idx="0">
                        <c:v>Pop. Féminine</c:v>
                      </c:pt>
                    </c:strCache>
                  </c:strRef>
                </c:tx>
                <c:spPr>
                  <a:solidFill>
                    <a:schemeClr val="accent2"/>
                  </a:solidFill>
                  <a:ln>
                    <a:noFill/>
                  </a:ln>
                  <a:effectLst/>
                </c:spPr>
                <c:invertIfNegative val="0"/>
                <c:cat>
                  <c:strRef>
                    <c:extLst>
                      <c:ext uri="{02D57815-91ED-43cb-92C2-25804820EDAC}">
                        <c15:formulaRef>
                          <c15:sqref>'Essai pyramide des ages '!$A$5:$A$21</c15:sqref>
                        </c15:formulaRef>
                      </c:ext>
                    </c:extLst>
                    <c:strCache>
                      <c:ptCount val="17"/>
                      <c:pt idx="0">
                        <c:v>0 à 4 ans</c:v>
                      </c:pt>
                      <c:pt idx="1">
                        <c:v>5 à 9 ans</c:v>
                      </c:pt>
                      <c:pt idx="2">
                        <c:v>10 à 14 ans</c:v>
                      </c:pt>
                      <c:pt idx="3">
                        <c:v>15 à 19 ans</c:v>
                      </c:pt>
                      <c:pt idx="4">
                        <c:v>20 à 24 ans</c:v>
                      </c:pt>
                      <c:pt idx="5">
                        <c:v>25 à 29 ans</c:v>
                      </c:pt>
                      <c:pt idx="6">
                        <c:v>30 à 34 ans</c:v>
                      </c:pt>
                      <c:pt idx="7">
                        <c:v>35 à 39 ans</c:v>
                      </c:pt>
                      <c:pt idx="8">
                        <c:v>40 à 44 ans</c:v>
                      </c:pt>
                      <c:pt idx="9">
                        <c:v>45 à 49 ans</c:v>
                      </c:pt>
                      <c:pt idx="10">
                        <c:v>50 à 54 ans</c:v>
                      </c:pt>
                      <c:pt idx="11">
                        <c:v>55 à 59 ans</c:v>
                      </c:pt>
                      <c:pt idx="12">
                        <c:v>60 à 64 ans</c:v>
                      </c:pt>
                      <c:pt idx="13">
                        <c:v>65 à 69 ans</c:v>
                      </c:pt>
                      <c:pt idx="14">
                        <c:v>70 à 74 ans</c:v>
                      </c:pt>
                      <c:pt idx="15">
                        <c:v>75 à 79 ans</c:v>
                      </c:pt>
                      <c:pt idx="16">
                        <c:v>80 ans et plus</c:v>
                      </c:pt>
                    </c:strCache>
                  </c:strRef>
                </c:cat>
                <c:val>
                  <c:numRef>
                    <c:extLst>
                      <c:ext uri="{02D57815-91ED-43cb-92C2-25804820EDAC}">
                        <c15:formulaRef>
                          <c15:sqref>'Essai pyramide des ages '!$C$5:$C$21</c15:sqref>
                        </c15:formulaRef>
                      </c:ext>
                    </c:extLst>
                    <c:numCache>
                      <c:formatCode>General</c:formatCode>
                      <c:ptCount val="17"/>
                      <c:pt idx="0">
                        <c:v>132898</c:v>
                      </c:pt>
                      <c:pt idx="1">
                        <c:v>155623</c:v>
                      </c:pt>
                      <c:pt idx="2">
                        <c:v>170907</c:v>
                      </c:pt>
                      <c:pt idx="3">
                        <c:v>169862</c:v>
                      </c:pt>
                      <c:pt idx="4">
                        <c:v>155989</c:v>
                      </c:pt>
                      <c:pt idx="5">
                        <c:v>148179</c:v>
                      </c:pt>
                      <c:pt idx="6">
                        <c:v>166092</c:v>
                      </c:pt>
                      <c:pt idx="7">
                        <c:v>179113</c:v>
                      </c:pt>
                      <c:pt idx="8">
                        <c:v>187084</c:v>
                      </c:pt>
                      <c:pt idx="9">
                        <c:v>197217</c:v>
                      </c:pt>
                      <c:pt idx="10">
                        <c:v>208083</c:v>
                      </c:pt>
                      <c:pt idx="11">
                        <c:v>212713</c:v>
                      </c:pt>
                      <c:pt idx="12">
                        <c:v>213798</c:v>
                      </c:pt>
                      <c:pt idx="13">
                        <c:v>214036</c:v>
                      </c:pt>
                      <c:pt idx="14">
                        <c:v>212510</c:v>
                      </c:pt>
                      <c:pt idx="15">
                        <c:v>148661</c:v>
                      </c:pt>
                      <c:pt idx="16">
                        <c:v>283603</c:v>
                      </c:pt>
                    </c:numCache>
                  </c:numRef>
                </c:val>
                <c:extLst>
                  <c:ext xmlns:c16="http://schemas.microsoft.com/office/drawing/2014/chart" uri="{C3380CC4-5D6E-409C-BE32-E72D297353CC}">
                    <c16:uniqueId val="{00000004-7CF5-44D2-8443-1AEDB53FEE5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'Essai pyramide des ages '!$E$4</c15:sqref>
                        </c15:formulaRef>
                      </c:ext>
                    </c:extLst>
                    <c:strCache>
                      <c:ptCount val="1"/>
                      <c:pt idx="0">
                        <c:v>Licences Féminines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'Essai pyramide des ages '!$A$5:$A$21</c15:sqref>
                        </c15:formulaRef>
                      </c:ext>
                    </c:extLst>
                    <c:strCache>
                      <c:ptCount val="17"/>
                      <c:pt idx="0">
                        <c:v>0 à 4 ans</c:v>
                      </c:pt>
                      <c:pt idx="1">
                        <c:v>5 à 9 ans</c:v>
                      </c:pt>
                      <c:pt idx="2">
                        <c:v>10 à 14 ans</c:v>
                      </c:pt>
                      <c:pt idx="3">
                        <c:v>15 à 19 ans</c:v>
                      </c:pt>
                      <c:pt idx="4">
                        <c:v>20 à 24 ans</c:v>
                      </c:pt>
                      <c:pt idx="5">
                        <c:v>25 à 29 ans</c:v>
                      </c:pt>
                      <c:pt idx="6">
                        <c:v>30 à 34 ans</c:v>
                      </c:pt>
                      <c:pt idx="7">
                        <c:v>35 à 39 ans</c:v>
                      </c:pt>
                      <c:pt idx="8">
                        <c:v>40 à 44 ans</c:v>
                      </c:pt>
                      <c:pt idx="9">
                        <c:v>45 à 49 ans</c:v>
                      </c:pt>
                      <c:pt idx="10">
                        <c:v>50 à 54 ans</c:v>
                      </c:pt>
                      <c:pt idx="11">
                        <c:v>55 à 59 ans</c:v>
                      </c:pt>
                      <c:pt idx="12">
                        <c:v>60 à 64 ans</c:v>
                      </c:pt>
                      <c:pt idx="13">
                        <c:v>65 à 69 ans</c:v>
                      </c:pt>
                      <c:pt idx="14">
                        <c:v>70 à 74 ans</c:v>
                      </c:pt>
                      <c:pt idx="15">
                        <c:v>75 à 79 ans</c:v>
                      </c:pt>
                      <c:pt idx="16">
                        <c:v>80 ans et plus</c:v>
                      </c:pt>
                    </c:strCache>
                  </c:strRef>
                </c:cat>
                <c:val>
                  <c:numRef>
                    <c:extLst xmlns:c15="http://schemas.microsoft.com/office/drawing/2012/chart">
                      <c:ext xmlns:c15="http://schemas.microsoft.com/office/drawing/2012/chart" uri="{02D57815-91ED-43cb-92C2-25804820EDAC}">
                        <c15:formulaRef>
                          <c15:sqref>'Essai pyramide des ages '!$E$5:$E$21</c15:sqref>
                        </c15:formulaRef>
                      </c:ext>
                    </c:extLst>
                    <c:numCache>
                      <c:formatCode>General</c:formatCode>
                      <c:ptCount val="17"/>
                      <c:pt idx="0">
                        <c:v>7870</c:v>
                      </c:pt>
                      <c:pt idx="1">
                        <c:v>70131</c:v>
                      </c:pt>
                      <c:pt idx="2">
                        <c:v>79067</c:v>
                      </c:pt>
                      <c:pt idx="3">
                        <c:v>39662</c:v>
                      </c:pt>
                      <c:pt idx="4">
                        <c:v>18350</c:v>
                      </c:pt>
                      <c:pt idx="5">
                        <c:v>15322</c:v>
                      </c:pt>
                      <c:pt idx="6">
                        <c:v>14261</c:v>
                      </c:pt>
                      <c:pt idx="7">
                        <c:v>14746</c:v>
                      </c:pt>
                      <c:pt idx="8">
                        <c:v>17418</c:v>
                      </c:pt>
                      <c:pt idx="9">
                        <c:v>15680</c:v>
                      </c:pt>
                      <c:pt idx="10">
                        <c:v>13160</c:v>
                      </c:pt>
                      <c:pt idx="11">
                        <c:v>11470</c:v>
                      </c:pt>
                      <c:pt idx="12">
                        <c:v>12526</c:v>
                      </c:pt>
                      <c:pt idx="13">
                        <c:v>12521</c:v>
                      </c:pt>
                      <c:pt idx="14">
                        <c:v>9762</c:v>
                      </c:pt>
                      <c:pt idx="15">
                        <c:v>3912</c:v>
                      </c:pt>
                      <c:pt idx="16">
                        <c:v>1480</c:v>
                      </c:pt>
                    </c:numCache>
                  </c:numRef>
                </c:val>
                <c:extLst xmlns:c15="http://schemas.microsoft.com/office/drawing/2012/chart">
                  <c:ext xmlns:c16="http://schemas.microsoft.com/office/drawing/2014/chart" uri="{C3380CC4-5D6E-409C-BE32-E72D297353CC}">
                    <c16:uniqueId val="{00000005-7CF5-44D2-8443-1AEDB53FEE5D}"/>
                  </c:ext>
                </c:extLst>
              </c15:ser>
            </c15:filteredBarSeries>
          </c:ext>
        </c:extLst>
      </c:barChart>
      <c:dateAx>
        <c:axId val="522257192"/>
        <c:scaling>
          <c:orientation val="minMax"/>
        </c:scaling>
        <c:delete val="1"/>
        <c:axPos val="l"/>
        <c:numFmt formatCode="General" sourceLinked="1"/>
        <c:majorTickMark val="out"/>
        <c:minorTickMark val="none"/>
        <c:tickLblPos val="nextTo"/>
        <c:crossAx val="522258504"/>
        <c:crosses val="autoZero"/>
        <c:auto val="0"/>
        <c:lblOffset val="100"/>
        <c:baseTimeUnit val="days"/>
      </c:dateAx>
      <c:valAx>
        <c:axId val="522258504"/>
        <c:scaling>
          <c:orientation val="minMax"/>
        </c:scaling>
        <c:delete val="0"/>
        <c:axPos val="b"/>
        <c:majorGridlines>
          <c:spPr>
            <a:ln w="9525" cap="flat" cmpd="sng" algn="ctr">
              <a:no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2257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Licences</a:t>
            </a:r>
            <a:r>
              <a:rPr lang="fr-FR" baseline="0" dirty="0"/>
              <a:t> annuelles par pour 1000 habitants (gauche) et part délivrées à des femmes (droite)</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'récap dép'!$B$18</c:f>
              <c:strCache>
                <c:ptCount val="1"/>
                <c:pt idx="0">
                  <c:v>Nombre pour 1000 femmes</c:v>
                </c:pt>
              </c:strCache>
            </c:strRef>
          </c:tx>
          <c:spPr>
            <a:solidFill>
              <a:srgbClr val="99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'récap dép'!$A$19:$A$31</c:f>
              <c:strCache>
                <c:ptCount val="13"/>
                <c:pt idx="0">
                  <c:v>40 - Landes</c:v>
                </c:pt>
                <c:pt idx="1">
                  <c:v>64 - Pyrénées-Atlantiques</c:v>
                </c:pt>
                <c:pt idx="2">
                  <c:v>19 - Corrèze</c:v>
                </c:pt>
                <c:pt idx="3">
                  <c:v>79 - Deux-Sèvres</c:v>
                </c:pt>
                <c:pt idx="4">
                  <c:v>87 - Haute-Vienne</c:v>
                </c:pt>
                <c:pt idx="5">
                  <c:v>23 - Creuse</c:v>
                </c:pt>
                <c:pt idx="6">
                  <c:v>86 - Vienne</c:v>
                </c:pt>
                <c:pt idx="7">
                  <c:v>47 - Lot-et-Garonne</c:v>
                </c:pt>
                <c:pt idx="8">
                  <c:v>33 - Gironde</c:v>
                </c:pt>
                <c:pt idx="9">
                  <c:v>17 - Charente-Maritime</c:v>
                </c:pt>
                <c:pt idx="10">
                  <c:v>24 - Dordogne</c:v>
                </c:pt>
                <c:pt idx="11">
                  <c:v>16 - Charente</c:v>
                </c:pt>
                <c:pt idx="12">
                  <c:v>Total Nouvelle-Aquitaine</c:v>
                </c:pt>
              </c:strCache>
            </c:strRef>
          </c:cat>
          <c:val>
            <c:numRef>
              <c:f>'récap dép'!$B$19:$B$31</c:f>
              <c:numCache>
                <c:formatCode>0</c:formatCode>
                <c:ptCount val="13"/>
                <c:pt idx="0">
                  <c:v>218.51220481977299</c:v>
                </c:pt>
                <c:pt idx="1">
                  <c:v>206.985064046829</c:v>
                </c:pt>
                <c:pt idx="2">
                  <c:v>204.665655364684</c:v>
                </c:pt>
                <c:pt idx="3">
                  <c:v>196.16454168634201</c:v>
                </c:pt>
                <c:pt idx="4">
                  <c:v>193.20339262866801</c:v>
                </c:pt>
                <c:pt idx="5">
                  <c:v>187.04569498003599</c:v>
                </c:pt>
                <c:pt idx="6">
                  <c:v>186.33156580042899</c:v>
                </c:pt>
                <c:pt idx="7">
                  <c:v>181.725799386772</c:v>
                </c:pt>
                <c:pt idx="8">
                  <c:v>177.68344798952199</c:v>
                </c:pt>
                <c:pt idx="9">
                  <c:v>163.38155358352299</c:v>
                </c:pt>
                <c:pt idx="10">
                  <c:v>153.693783130725</c:v>
                </c:pt>
                <c:pt idx="11">
                  <c:v>153.31901288288299</c:v>
                </c:pt>
                <c:pt idx="12">
                  <c:v>183.409855884992</c:v>
                </c:pt>
              </c:numCache>
            </c:numRef>
          </c:val>
          <c:extLst>
            <c:ext xmlns:c16="http://schemas.microsoft.com/office/drawing/2014/chart" uri="{C3380CC4-5D6E-409C-BE32-E72D297353CC}">
              <c16:uniqueId val="{00000000-04C2-4FB0-B5C6-C707372F1A0F}"/>
            </c:ext>
          </c:extLst>
        </c:ser>
        <c:ser>
          <c:idx val="1"/>
          <c:order val="1"/>
          <c:tx>
            <c:strRef>
              <c:f>'récap dép'!$C$18</c:f>
              <c:strCache>
                <c:ptCount val="1"/>
                <c:pt idx="0">
                  <c:v>Nombre pour 1000 hommes</c:v>
                </c:pt>
              </c:strCache>
            </c:strRef>
          </c:tx>
          <c:spPr>
            <a:solidFill>
              <a:srgbClr val="009999"/>
            </a:solidFill>
            <a:ln>
              <a:noFill/>
            </a:ln>
            <a:effectLst/>
          </c:spPr>
          <c:invertIfNegative val="0"/>
          <c:cat>
            <c:strRef>
              <c:f>'récap dép'!$A$19:$A$31</c:f>
              <c:strCache>
                <c:ptCount val="13"/>
                <c:pt idx="0">
                  <c:v>40 - Landes</c:v>
                </c:pt>
                <c:pt idx="1">
                  <c:v>64 - Pyrénées-Atlantiques</c:v>
                </c:pt>
                <c:pt idx="2">
                  <c:v>19 - Corrèze</c:v>
                </c:pt>
                <c:pt idx="3">
                  <c:v>79 - Deux-Sèvres</c:v>
                </c:pt>
                <c:pt idx="4">
                  <c:v>87 - Haute-Vienne</c:v>
                </c:pt>
                <c:pt idx="5">
                  <c:v>23 - Creuse</c:v>
                </c:pt>
                <c:pt idx="6">
                  <c:v>86 - Vienne</c:v>
                </c:pt>
                <c:pt idx="7">
                  <c:v>47 - Lot-et-Garonne</c:v>
                </c:pt>
                <c:pt idx="8">
                  <c:v>33 - Gironde</c:v>
                </c:pt>
                <c:pt idx="9">
                  <c:v>17 - Charente-Maritime</c:v>
                </c:pt>
                <c:pt idx="10">
                  <c:v>24 - Dordogne</c:v>
                </c:pt>
                <c:pt idx="11">
                  <c:v>16 - Charente</c:v>
                </c:pt>
                <c:pt idx="12">
                  <c:v>Total Nouvelle-Aquitaine</c:v>
                </c:pt>
              </c:strCache>
            </c:strRef>
          </c:cat>
          <c:val>
            <c:numRef>
              <c:f>'récap dép'!$C$19:$C$31</c:f>
              <c:numCache>
                <c:formatCode>0</c:formatCode>
                <c:ptCount val="13"/>
                <c:pt idx="0">
                  <c:v>380.82181162860502</c:v>
                </c:pt>
                <c:pt idx="1">
                  <c:v>376.70043805863003</c:v>
                </c:pt>
                <c:pt idx="2">
                  <c:v>337.86851987741198</c:v>
                </c:pt>
                <c:pt idx="3">
                  <c:v>306.71417364016702</c:v>
                </c:pt>
                <c:pt idx="4">
                  <c:v>321.48631383766502</c:v>
                </c:pt>
                <c:pt idx="5">
                  <c:v>277.639729184673</c:v>
                </c:pt>
                <c:pt idx="6">
                  <c:v>301.72373259105302</c:v>
                </c:pt>
                <c:pt idx="7">
                  <c:v>318.768003545314</c:v>
                </c:pt>
                <c:pt idx="8">
                  <c:v>306.18314870309899</c:v>
                </c:pt>
                <c:pt idx="9">
                  <c:v>286.53363754396099</c:v>
                </c:pt>
                <c:pt idx="10">
                  <c:v>269.04353960895003</c:v>
                </c:pt>
                <c:pt idx="11">
                  <c:v>280.34549621011797</c:v>
                </c:pt>
                <c:pt idx="12">
                  <c:v>315.34705973894103</c:v>
                </c:pt>
              </c:numCache>
            </c:numRef>
          </c:val>
          <c:extLst>
            <c:ext xmlns:c16="http://schemas.microsoft.com/office/drawing/2014/chart" uri="{C3380CC4-5D6E-409C-BE32-E72D297353CC}">
              <c16:uniqueId val="{00000001-04C2-4FB0-B5C6-C707372F1A0F}"/>
            </c:ext>
          </c:extLst>
        </c:ser>
        <c:dLbls>
          <c:showLegendKey val="0"/>
          <c:showVal val="0"/>
          <c:showCatName val="0"/>
          <c:showSerName val="0"/>
          <c:showPercent val="0"/>
          <c:showBubbleSize val="0"/>
        </c:dLbls>
        <c:gapWidth val="219"/>
        <c:overlap val="-27"/>
        <c:axId val="638208480"/>
        <c:axId val="638201592"/>
      </c:barChart>
      <c:lineChart>
        <c:grouping val="standard"/>
        <c:varyColors val="0"/>
        <c:ser>
          <c:idx val="2"/>
          <c:order val="2"/>
          <c:tx>
            <c:strRef>
              <c:f>'récap dép'!$D$18</c:f>
              <c:strCache>
                <c:ptCount val="1"/>
                <c:pt idx="0">
                  <c:v>%  délivrées à des femmes</c:v>
                </c:pt>
              </c:strCache>
            </c:strRef>
          </c:tx>
          <c:spPr>
            <a:ln w="28575" cap="rnd">
              <a:solidFill>
                <a:schemeClr val="bg1">
                  <a:lumMod val="50000"/>
                </a:schemeClr>
              </a:solidFill>
              <a:round/>
            </a:ln>
            <a:effectLst/>
          </c:spPr>
          <c:marker>
            <c:symbol val="none"/>
          </c:marker>
          <c:cat>
            <c:strRef>
              <c:f>'récap dép'!$A$19:$A$31</c:f>
              <c:strCache>
                <c:ptCount val="13"/>
                <c:pt idx="0">
                  <c:v>40 - Landes</c:v>
                </c:pt>
                <c:pt idx="1">
                  <c:v>64 - Pyrénées-Atlantiques</c:v>
                </c:pt>
                <c:pt idx="2">
                  <c:v>19 - Corrèze</c:v>
                </c:pt>
                <c:pt idx="3">
                  <c:v>79 - Deux-Sèvres</c:v>
                </c:pt>
                <c:pt idx="4">
                  <c:v>87 - Haute-Vienne</c:v>
                </c:pt>
                <c:pt idx="5">
                  <c:v>23 - Creuse</c:v>
                </c:pt>
                <c:pt idx="6">
                  <c:v>86 - Vienne</c:v>
                </c:pt>
                <c:pt idx="7">
                  <c:v>47 - Lot-et-Garonne</c:v>
                </c:pt>
                <c:pt idx="8">
                  <c:v>33 - Gironde</c:v>
                </c:pt>
                <c:pt idx="9">
                  <c:v>17 - Charente-Maritime</c:v>
                </c:pt>
                <c:pt idx="10">
                  <c:v>24 - Dordogne</c:v>
                </c:pt>
                <c:pt idx="11">
                  <c:v>16 - Charente</c:v>
                </c:pt>
                <c:pt idx="12">
                  <c:v>Total Nouvelle-Aquitaine</c:v>
                </c:pt>
              </c:strCache>
            </c:strRef>
          </c:cat>
          <c:val>
            <c:numRef>
              <c:f>'récap dép'!$D$19:$D$31</c:f>
              <c:numCache>
                <c:formatCode>0%</c:formatCode>
                <c:ptCount val="13"/>
                <c:pt idx="0">
                  <c:v>0.378193668823464</c:v>
                </c:pt>
                <c:pt idx="1">
                  <c:v>0.37303318079516101</c:v>
                </c:pt>
                <c:pt idx="2">
                  <c:v>0.38940980077070703</c:v>
                </c:pt>
                <c:pt idx="3">
                  <c:v>0.39907135614025702</c:v>
                </c:pt>
                <c:pt idx="4">
                  <c:v>0.39705040395258601</c:v>
                </c:pt>
                <c:pt idx="5">
                  <c:v>0.41552632576475501</c:v>
                </c:pt>
                <c:pt idx="6">
                  <c:v>0.39853218232432602</c:v>
                </c:pt>
                <c:pt idx="7">
                  <c:v>0.38194606405047399</c:v>
                </c:pt>
                <c:pt idx="8">
                  <c:v>0.38687290698458399</c:v>
                </c:pt>
                <c:pt idx="9">
                  <c:v>0.38303069782590998</c:v>
                </c:pt>
                <c:pt idx="10">
                  <c:v>0.38070989444379999</c:v>
                </c:pt>
                <c:pt idx="11">
                  <c:v>0.36786040780635199</c:v>
                </c:pt>
                <c:pt idx="12">
                  <c:v>0.385183346817979</c:v>
                </c:pt>
              </c:numCache>
            </c:numRef>
          </c:val>
          <c:smooth val="0"/>
          <c:extLst>
            <c:ext xmlns:c16="http://schemas.microsoft.com/office/drawing/2014/chart" uri="{C3380CC4-5D6E-409C-BE32-E72D297353CC}">
              <c16:uniqueId val="{00000002-04C2-4FB0-B5C6-C707372F1A0F}"/>
            </c:ext>
          </c:extLst>
        </c:ser>
        <c:dLbls>
          <c:showLegendKey val="0"/>
          <c:showVal val="0"/>
          <c:showCatName val="0"/>
          <c:showSerName val="0"/>
          <c:showPercent val="0"/>
          <c:showBubbleSize val="0"/>
        </c:dLbls>
        <c:marker val="1"/>
        <c:smooth val="0"/>
        <c:axId val="638206840"/>
        <c:axId val="638203560"/>
      </c:lineChart>
      <c:catAx>
        <c:axId val="63820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38201592"/>
        <c:crosses val="autoZero"/>
        <c:auto val="1"/>
        <c:lblAlgn val="ctr"/>
        <c:lblOffset val="100"/>
        <c:noMultiLvlLbl val="0"/>
      </c:catAx>
      <c:valAx>
        <c:axId val="638201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38208480"/>
        <c:crosses val="autoZero"/>
        <c:crossBetween val="between"/>
      </c:valAx>
      <c:valAx>
        <c:axId val="638203560"/>
        <c:scaling>
          <c:orientation val="minMax"/>
          <c:min val="0"/>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38206840"/>
        <c:crosses val="max"/>
        <c:crossBetween val="between"/>
      </c:valAx>
      <c:catAx>
        <c:axId val="638206840"/>
        <c:scaling>
          <c:orientation val="minMax"/>
        </c:scaling>
        <c:delete val="1"/>
        <c:axPos val="b"/>
        <c:numFmt formatCode="General" sourceLinked="1"/>
        <c:majorTickMark val="none"/>
        <c:minorTickMark val="none"/>
        <c:tickLblPos val="nextTo"/>
        <c:crossAx val="638203560"/>
        <c:crosses val="autoZero"/>
        <c:auto val="1"/>
        <c:lblAlgn val="ctr"/>
        <c:lblOffset val="100"/>
        <c:noMultiLvlLbl val="0"/>
      </c:catAx>
      <c:spPr>
        <a:noFill/>
        <a:ln>
          <a:noFill/>
        </a:ln>
        <a:effectLst/>
      </c:spPr>
    </c:plotArea>
    <c:legend>
      <c:legendPos val="b"/>
      <c:layout>
        <c:manualLayout>
          <c:xMode val="edge"/>
          <c:yMode val="edge"/>
          <c:x val="0.1185881823856213"/>
          <c:y val="0.88441098147403108"/>
          <c:w val="0.84093573236875674"/>
          <c:h val="6.936030806368181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Taux de</a:t>
            </a:r>
            <a:r>
              <a:rPr lang="fr-FR" baseline="0" dirty="0"/>
              <a:t> pratique des femmes de 15 ans et plus en Nouvelle Aquitaine par grands univers sportifs</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ENPPS!$E$63</c:f>
              <c:strCache>
                <c:ptCount val="1"/>
                <c:pt idx="0">
                  <c:v>Hommes</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ENPPS!$D$64:$D$73</c:f>
              <c:strCache>
                <c:ptCount val="10"/>
                <c:pt idx="0">
                  <c:v>Arts martiaux et sports de combat</c:v>
                </c:pt>
                <c:pt idx="1">
                  <c:v>Autres activités physiques ou sportives (hors échecs)</c:v>
                </c:pt>
                <c:pt idx="2">
                  <c:v>Equitation, chasse, pêche</c:v>
                </c:pt>
                <c:pt idx="3">
                  <c:v>Sports collectifs</c:v>
                </c:pt>
                <c:pt idx="4">
                  <c:v>Sports d'hiver et de montagne, escalade, sports aériens</c:v>
                </c:pt>
                <c:pt idx="5">
                  <c:v>Activités aquatiques et nautiques (hors baignade)</c:v>
                </c:pt>
                <c:pt idx="6">
                  <c:v>Sports de raquettes, de précision ou de cible</c:v>
                </c:pt>
                <c:pt idx="7">
                  <c:v>Sports de cycles, sports urbains, sports motorisés</c:v>
                </c:pt>
                <c:pt idx="8">
                  <c:v>Marche, course et athlétisme (hors balade)</c:v>
                </c:pt>
                <c:pt idx="9">
                  <c:v>Activités de la forme et de la gymnastique, danse (hors relaxation)</c:v>
                </c:pt>
              </c:strCache>
            </c:strRef>
          </c:cat>
          <c:val>
            <c:numRef>
              <c:f>ENPPS!$E$64:$E$73</c:f>
              <c:numCache>
                <c:formatCode>0%</c:formatCode>
                <c:ptCount val="10"/>
                <c:pt idx="0">
                  <c:v>7.9293302117038306E-2</c:v>
                </c:pt>
                <c:pt idx="1">
                  <c:v>6.7560121352853705E-2</c:v>
                </c:pt>
                <c:pt idx="2">
                  <c:v>0.23478806330473301</c:v>
                </c:pt>
                <c:pt idx="3">
                  <c:v>0.248208198838857</c:v>
                </c:pt>
                <c:pt idx="4">
                  <c:v>0.244699294049539</c:v>
                </c:pt>
                <c:pt idx="5">
                  <c:v>0.34056238336386901</c:v>
                </c:pt>
                <c:pt idx="6">
                  <c:v>0.46417546358266598</c:v>
                </c:pt>
                <c:pt idx="7">
                  <c:v>0.50059636070022095</c:v>
                </c:pt>
                <c:pt idx="8">
                  <c:v>0.50198189442945695</c:v>
                </c:pt>
                <c:pt idx="9">
                  <c:v>0.34764555795303898</c:v>
                </c:pt>
              </c:numCache>
            </c:numRef>
          </c:val>
          <c:extLst>
            <c:ext xmlns:c16="http://schemas.microsoft.com/office/drawing/2014/chart" uri="{C3380CC4-5D6E-409C-BE32-E72D297353CC}">
              <c16:uniqueId val="{00000000-15A5-4298-AA45-8FDC00E59997}"/>
            </c:ext>
          </c:extLst>
        </c:ser>
        <c:ser>
          <c:idx val="1"/>
          <c:order val="1"/>
          <c:tx>
            <c:strRef>
              <c:f>ENPPS!$F$63</c:f>
              <c:strCache>
                <c:ptCount val="1"/>
                <c:pt idx="0">
                  <c:v>Femmes</c:v>
                </c:pt>
              </c:strCache>
            </c:strRef>
          </c:tx>
          <c:spPr>
            <a:solidFill>
              <a:srgbClr val="99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ENPPS!$D$64:$D$73</c:f>
              <c:strCache>
                <c:ptCount val="10"/>
                <c:pt idx="0">
                  <c:v>Arts martiaux et sports de combat</c:v>
                </c:pt>
                <c:pt idx="1">
                  <c:v>Autres activités physiques ou sportives (hors échecs)</c:v>
                </c:pt>
                <c:pt idx="2">
                  <c:v>Equitation, chasse, pêche</c:v>
                </c:pt>
                <c:pt idx="3">
                  <c:v>Sports collectifs</c:v>
                </c:pt>
                <c:pt idx="4">
                  <c:v>Sports d'hiver et de montagne, escalade, sports aériens</c:v>
                </c:pt>
                <c:pt idx="5">
                  <c:v>Activités aquatiques et nautiques (hors baignade)</c:v>
                </c:pt>
                <c:pt idx="6">
                  <c:v>Sports de raquettes, de précision ou de cible</c:v>
                </c:pt>
                <c:pt idx="7">
                  <c:v>Sports de cycles, sports urbains, sports motorisés</c:v>
                </c:pt>
                <c:pt idx="8">
                  <c:v>Marche, course et athlétisme (hors balade)</c:v>
                </c:pt>
                <c:pt idx="9">
                  <c:v>Activités de la forme et de la gymnastique, danse (hors relaxation)</c:v>
                </c:pt>
              </c:strCache>
            </c:strRef>
          </c:cat>
          <c:val>
            <c:numRef>
              <c:f>ENPPS!$F$64:$F$73</c:f>
              <c:numCache>
                <c:formatCode>0%</c:formatCode>
                <c:ptCount val="10"/>
                <c:pt idx="0">
                  <c:v>3.01918100265639E-2</c:v>
                </c:pt>
                <c:pt idx="1">
                  <c:v>4.2884477340372602E-2</c:v>
                </c:pt>
                <c:pt idx="2">
                  <c:v>6.7668181174032699E-2</c:v>
                </c:pt>
                <c:pt idx="3">
                  <c:v>9.2237389611125306E-2</c:v>
                </c:pt>
                <c:pt idx="4">
                  <c:v>0.196968043947815</c:v>
                </c:pt>
                <c:pt idx="5">
                  <c:v>0.25257102876794602</c:v>
                </c:pt>
                <c:pt idx="6">
                  <c:v>0.30070839242582098</c:v>
                </c:pt>
                <c:pt idx="7">
                  <c:v>0.30780689006899298</c:v>
                </c:pt>
                <c:pt idx="8">
                  <c:v>0.36261491307549898</c:v>
                </c:pt>
                <c:pt idx="9">
                  <c:v>0.43970514229629598</c:v>
                </c:pt>
              </c:numCache>
            </c:numRef>
          </c:val>
          <c:extLst>
            <c:ext xmlns:c16="http://schemas.microsoft.com/office/drawing/2014/chart" uri="{C3380CC4-5D6E-409C-BE32-E72D297353CC}">
              <c16:uniqueId val="{00000001-15A5-4298-AA45-8FDC00E59997}"/>
            </c:ext>
          </c:extLst>
        </c:ser>
        <c:dLbls>
          <c:showLegendKey val="0"/>
          <c:showVal val="0"/>
          <c:showCatName val="0"/>
          <c:showSerName val="0"/>
          <c:showPercent val="0"/>
          <c:showBubbleSize val="0"/>
        </c:dLbls>
        <c:gapWidth val="242"/>
        <c:axId val="518801128"/>
        <c:axId val="518801784"/>
      </c:barChart>
      <c:catAx>
        <c:axId val="518801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518801784"/>
        <c:crosses val="autoZero"/>
        <c:auto val="1"/>
        <c:lblAlgn val="ctr"/>
        <c:lblOffset val="100"/>
        <c:noMultiLvlLbl val="0"/>
      </c:catAx>
      <c:valAx>
        <c:axId val="518801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8801128"/>
        <c:crosses val="autoZero"/>
        <c:crossBetween val="between"/>
      </c:valAx>
      <c:spPr>
        <a:noFill/>
        <a:ln>
          <a:noFill/>
        </a:ln>
        <a:effectLst/>
      </c:spPr>
    </c:plotArea>
    <c:legend>
      <c:legendPos val="b"/>
      <c:layout>
        <c:manualLayout>
          <c:xMode val="edge"/>
          <c:yMode val="edge"/>
          <c:x val="0.84301438697419706"/>
          <c:y val="0.69502352451591209"/>
          <c:w val="0.11037932424446949"/>
          <c:h val="0.127705697860850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dirty="0"/>
              <a:t>Disciplines pratiquées pendant les loisirs</a:t>
            </a:r>
            <a:r>
              <a:rPr lang="fr-FR" sz="1400" baseline="0" dirty="0"/>
              <a:t> par les collégiens et collégiennes (hors EPS)</a:t>
            </a:r>
            <a:endParaRPr lang="fr-FR" sz="1400" dirty="0"/>
          </a:p>
        </c:rich>
      </c:tx>
      <c:layout>
        <c:manualLayout>
          <c:xMode val="edge"/>
          <c:yMode val="edge"/>
          <c:x val="0.18782822199159926"/>
          <c:y val="1.80478256722148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'ado discip sportifs réguliers'!$C$2</c:f>
              <c:strCache>
                <c:ptCount val="1"/>
                <c:pt idx="0">
                  <c:v>Garçons</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'ado discip sportifs réguliers'!$B$4:$B$22</c:f>
              <c:strCache>
                <c:ptCount val="17"/>
                <c:pt idx="0">
                  <c:v>Football</c:v>
                </c:pt>
                <c:pt idx="1">
                  <c:v>Vélo</c:v>
                </c:pt>
                <c:pt idx="2">
                  <c:v>Basket, Handball, Volley</c:v>
                </c:pt>
                <c:pt idx="3">
                  <c:v>Tennis</c:v>
                </c:pt>
                <c:pt idx="4">
                  <c:v>Sport de combat</c:v>
                </c:pt>
                <c:pt idx="5">
                  <c:v>Rugby</c:v>
                </c:pt>
                <c:pt idx="6">
                  <c:v>Athlétisme</c:v>
                </c:pt>
                <c:pt idx="7">
                  <c:v>Musculation</c:v>
                </c:pt>
                <c:pt idx="8">
                  <c:v>Natation</c:v>
                </c:pt>
                <c:pt idx="9">
                  <c:v>Sport d'hiver</c:v>
                </c:pt>
                <c:pt idx="10">
                  <c:v>Alpinisme</c:v>
                </c:pt>
                <c:pt idx="11">
                  <c:v>Voile, surf</c:v>
                </c:pt>
                <c:pt idx="12">
                  <c:v>Equitation</c:v>
                </c:pt>
                <c:pt idx="13">
                  <c:v>Randonnée</c:v>
                </c:pt>
                <c:pt idx="14">
                  <c:v>Danse </c:v>
                </c:pt>
                <c:pt idx="15">
                  <c:v>Gymnastique </c:v>
                </c:pt>
                <c:pt idx="16">
                  <c:v>Course à pied</c:v>
                </c:pt>
              </c:strCache>
              <c:extLst/>
            </c:strRef>
          </c:cat>
          <c:val>
            <c:numRef>
              <c:f>'ado discip sportifs réguliers'!$C$4:$C$22</c:f>
              <c:numCache>
                <c:formatCode>0</c:formatCode>
                <c:ptCount val="17"/>
                <c:pt idx="0">
                  <c:v>67.040000000000006</c:v>
                </c:pt>
                <c:pt idx="1">
                  <c:v>68.3</c:v>
                </c:pt>
                <c:pt idx="2">
                  <c:v>54.3</c:v>
                </c:pt>
                <c:pt idx="3">
                  <c:v>47.29</c:v>
                </c:pt>
                <c:pt idx="4">
                  <c:v>22.35</c:v>
                </c:pt>
                <c:pt idx="5">
                  <c:v>12.71</c:v>
                </c:pt>
                <c:pt idx="6">
                  <c:v>30.5</c:v>
                </c:pt>
                <c:pt idx="7">
                  <c:v>29.96</c:v>
                </c:pt>
                <c:pt idx="8">
                  <c:v>42.06</c:v>
                </c:pt>
                <c:pt idx="9">
                  <c:v>29.39</c:v>
                </c:pt>
                <c:pt idx="10">
                  <c:v>23.4</c:v>
                </c:pt>
                <c:pt idx="11">
                  <c:v>12.03</c:v>
                </c:pt>
                <c:pt idx="12">
                  <c:v>4.3899999999999997</c:v>
                </c:pt>
                <c:pt idx="13">
                  <c:v>32.97</c:v>
                </c:pt>
                <c:pt idx="14">
                  <c:v>7.3</c:v>
                </c:pt>
                <c:pt idx="15">
                  <c:v>34.9</c:v>
                </c:pt>
                <c:pt idx="16">
                  <c:v>53.9</c:v>
                </c:pt>
              </c:numCache>
              <c:extLst/>
            </c:numRef>
          </c:val>
          <c:extLst>
            <c:ext xmlns:c16="http://schemas.microsoft.com/office/drawing/2014/chart" uri="{C3380CC4-5D6E-409C-BE32-E72D297353CC}">
              <c16:uniqueId val="{00000000-27E0-4CBF-830B-379B26205F7D}"/>
            </c:ext>
          </c:extLst>
        </c:ser>
        <c:ser>
          <c:idx val="1"/>
          <c:order val="1"/>
          <c:tx>
            <c:strRef>
              <c:f>'ado discip sportifs réguliers'!$D$2</c:f>
              <c:strCache>
                <c:ptCount val="1"/>
                <c:pt idx="0">
                  <c:v>Filles</c:v>
                </c:pt>
              </c:strCache>
            </c:strRef>
          </c:tx>
          <c:spPr>
            <a:solidFill>
              <a:srgbClr val="99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'ado discip sportifs réguliers'!$B$4:$B$22</c:f>
              <c:strCache>
                <c:ptCount val="17"/>
                <c:pt idx="0">
                  <c:v>Football</c:v>
                </c:pt>
                <c:pt idx="1">
                  <c:v>Vélo</c:v>
                </c:pt>
                <c:pt idx="2">
                  <c:v>Basket, Handball, Volley</c:v>
                </c:pt>
                <c:pt idx="3">
                  <c:v>Tennis</c:v>
                </c:pt>
                <c:pt idx="4">
                  <c:v>Sport de combat</c:v>
                </c:pt>
                <c:pt idx="5">
                  <c:v>Rugby</c:v>
                </c:pt>
                <c:pt idx="6">
                  <c:v>Athlétisme</c:v>
                </c:pt>
                <c:pt idx="7">
                  <c:v>Musculation</c:v>
                </c:pt>
                <c:pt idx="8">
                  <c:v>Natation</c:v>
                </c:pt>
                <c:pt idx="9">
                  <c:v>Sport d'hiver</c:v>
                </c:pt>
                <c:pt idx="10">
                  <c:v>Alpinisme</c:v>
                </c:pt>
                <c:pt idx="11">
                  <c:v>Voile, surf</c:v>
                </c:pt>
                <c:pt idx="12">
                  <c:v>Equitation</c:v>
                </c:pt>
                <c:pt idx="13">
                  <c:v>Randonnée</c:v>
                </c:pt>
                <c:pt idx="14">
                  <c:v>Danse </c:v>
                </c:pt>
                <c:pt idx="15">
                  <c:v>Gymnastique </c:v>
                </c:pt>
                <c:pt idx="16">
                  <c:v>Course à pied</c:v>
                </c:pt>
              </c:strCache>
              <c:extLst/>
            </c:strRef>
          </c:cat>
          <c:val>
            <c:numRef>
              <c:f>'ado discip sportifs réguliers'!$D$4:$D$22</c:f>
              <c:numCache>
                <c:formatCode>0</c:formatCode>
                <c:ptCount val="17"/>
                <c:pt idx="0">
                  <c:v>32.54</c:v>
                </c:pt>
                <c:pt idx="1">
                  <c:v>54.49</c:v>
                </c:pt>
                <c:pt idx="2">
                  <c:v>42.3</c:v>
                </c:pt>
                <c:pt idx="3">
                  <c:v>34.700000000000003</c:v>
                </c:pt>
                <c:pt idx="4">
                  <c:v>16.260000000000002</c:v>
                </c:pt>
                <c:pt idx="5">
                  <c:v>6.12</c:v>
                </c:pt>
                <c:pt idx="6">
                  <c:v>27.8</c:v>
                </c:pt>
                <c:pt idx="7">
                  <c:v>26.77</c:v>
                </c:pt>
                <c:pt idx="8">
                  <c:v>42.59</c:v>
                </c:pt>
                <c:pt idx="9">
                  <c:v>31.18</c:v>
                </c:pt>
                <c:pt idx="10">
                  <c:v>25.6</c:v>
                </c:pt>
                <c:pt idx="11">
                  <c:v>11.2</c:v>
                </c:pt>
                <c:pt idx="12">
                  <c:v>17.03</c:v>
                </c:pt>
                <c:pt idx="13">
                  <c:v>40.049999999999997</c:v>
                </c:pt>
                <c:pt idx="14">
                  <c:v>42.9</c:v>
                </c:pt>
                <c:pt idx="15">
                  <c:v>52.04</c:v>
                </c:pt>
                <c:pt idx="16">
                  <c:v>59.4</c:v>
                </c:pt>
              </c:numCache>
              <c:extLst/>
            </c:numRef>
          </c:val>
          <c:extLst>
            <c:ext xmlns:c16="http://schemas.microsoft.com/office/drawing/2014/chart" uri="{C3380CC4-5D6E-409C-BE32-E72D297353CC}">
              <c16:uniqueId val="{00000001-27E0-4CBF-830B-379B26205F7D}"/>
            </c:ext>
          </c:extLst>
        </c:ser>
        <c:dLbls>
          <c:showLegendKey val="0"/>
          <c:showVal val="0"/>
          <c:showCatName val="0"/>
          <c:showSerName val="0"/>
          <c:showPercent val="0"/>
          <c:showBubbleSize val="0"/>
        </c:dLbls>
        <c:gapWidth val="182"/>
        <c:axId val="470714040"/>
        <c:axId val="470710432"/>
      </c:barChart>
      <c:catAx>
        <c:axId val="470714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70710432"/>
        <c:crosses val="autoZero"/>
        <c:auto val="1"/>
        <c:lblAlgn val="ctr"/>
        <c:lblOffset val="100"/>
        <c:noMultiLvlLbl val="0"/>
      </c:catAx>
      <c:valAx>
        <c:axId val="470710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0714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'Freins motivations '!$B$23</c:f>
              <c:strCache>
                <c:ptCount val="1"/>
                <c:pt idx="0">
                  <c:v>Femmes</c:v>
                </c:pt>
              </c:strCache>
            </c:strRef>
          </c:tx>
          <c:spPr>
            <a:solidFill>
              <a:srgbClr val="99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'!$A$34:$A$36</c:f>
              <c:strCache>
                <c:ptCount val="3"/>
                <c:pt idx="0">
                  <c:v>L'aventure</c:v>
                </c:pt>
                <c:pt idx="1">
                  <c:v>La compétition</c:v>
                </c:pt>
                <c:pt idx="2">
                  <c:v>Le risque</c:v>
                </c:pt>
              </c:strCache>
            </c:strRef>
          </c:cat>
          <c:val>
            <c:numRef>
              <c:f>'Freins motivations '!$B$34:$B$36</c:f>
              <c:numCache>
                <c:formatCode>0</c:formatCode>
                <c:ptCount val="3"/>
                <c:pt idx="0">
                  <c:v>15.503168938129299</c:v>
                </c:pt>
                <c:pt idx="1">
                  <c:v>6.6690617214018202</c:v>
                </c:pt>
                <c:pt idx="2">
                  <c:v>3.80099270439562</c:v>
                </c:pt>
              </c:numCache>
            </c:numRef>
          </c:val>
          <c:extLst>
            <c:ext xmlns:c16="http://schemas.microsoft.com/office/drawing/2014/chart" uri="{C3380CC4-5D6E-409C-BE32-E72D297353CC}">
              <c16:uniqueId val="{00000000-1A01-4FC1-8B7A-03EDA6651184}"/>
            </c:ext>
          </c:extLst>
        </c:ser>
        <c:ser>
          <c:idx val="1"/>
          <c:order val="1"/>
          <c:tx>
            <c:strRef>
              <c:f>'Freins motivations '!$C$23</c:f>
              <c:strCache>
                <c:ptCount val="1"/>
                <c:pt idx="0">
                  <c:v>Hommes</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'!$A$34:$A$36</c:f>
              <c:strCache>
                <c:ptCount val="3"/>
                <c:pt idx="0">
                  <c:v>L'aventure</c:v>
                </c:pt>
                <c:pt idx="1">
                  <c:v>La compétition</c:v>
                </c:pt>
                <c:pt idx="2">
                  <c:v>Le risque</c:v>
                </c:pt>
              </c:strCache>
            </c:strRef>
          </c:cat>
          <c:val>
            <c:numRef>
              <c:f>'Freins motivations '!$C$34:$C$36</c:f>
              <c:numCache>
                <c:formatCode>0</c:formatCode>
                <c:ptCount val="3"/>
                <c:pt idx="0">
                  <c:v>23.646239841523499</c:v>
                </c:pt>
                <c:pt idx="1">
                  <c:v>16.791603918920401</c:v>
                </c:pt>
                <c:pt idx="2">
                  <c:v>8.9545220612403007</c:v>
                </c:pt>
              </c:numCache>
            </c:numRef>
          </c:val>
          <c:extLst>
            <c:ext xmlns:c16="http://schemas.microsoft.com/office/drawing/2014/chart" uri="{C3380CC4-5D6E-409C-BE32-E72D297353CC}">
              <c16:uniqueId val="{00000001-1A01-4FC1-8B7A-03EDA6651184}"/>
            </c:ext>
          </c:extLst>
        </c:ser>
        <c:dLbls>
          <c:showLegendKey val="0"/>
          <c:showVal val="0"/>
          <c:showCatName val="0"/>
          <c:showSerName val="0"/>
          <c:showPercent val="0"/>
          <c:showBubbleSize val="0"/>
        </c:dLbls>
        <c:gapWidth val="219"/>
        <c:overlap val="-27"/>
        <c:axId val="642187832"/>
        <c:axId val="642188488"/>
      </c:barChart>
      <c:catAx>
        <c:axId val="642187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642188488"/>
        <c:crosses val="autoZero"/>
        <c:auto val="1"/>
        <c:lblAlgn val="ctr"/>
        <c:lblOffset val="100"/>
        <c:noMultiLvlLbl val="0"/>
      </c:catAx>
      <c:valAx>
        <c:axId val="642188488"/>
        <c:scaling>
          <c:orientation val="minMax"/>
          <c:max val="75"/>
          <c:min val="0"/>
        </c:scaling>
        <c:delete val="1"/>
        <c:axPos val="l"/>
        <c:numFmt formatCode="0" sourceLinked="1"/>
        <c:majorTickMark val="out"/>
        <c:minorTickMark val="none"/>
        <c:tickLblPos val="nextTo"/>
        <c:crossAx val="642187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'Freins motivations '!$B$23</c:f>
              <c:strCache>
                <c:ptCount val="1"/>
                <c:pt idx="0">
                  <c:v>Femmes</c:v>
                </c:pt>
              </c:strCache>
            </c:strRef>
          </c:tx>
          <c:spPr>
            <a:solidFill>
              <a:srgbClr val="99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'!$A$24:$A$25</c:f>
              <c:strCache>
                <c:ptCount val="2"/>
                <c:pt idx="0">
                  <c:v>La santé</c:v>
                </c:pt>
                <c:pt idx="1">
                  <c:v>Etre bien dans sa peau, évacuer le stress</c:v>
                </c:pt>
              </c:strCache>
            </c:strRef>
          </c:cat>
          <c:val>
            <c:numRef>
              <c:f>'Freins motivations '!$B$24:$B$25</c:f>
              <c:numCache>
                <c:formatCode>0</c:formatCode>
                <c:ptCount val="2"/>
                <c:pt idx="0">
                  <c:v>72.992231384732705</c:v>
                </c:pt>
                <c:pt idx="1">
                  <c:v>72.725560742515995</c:v>
                </c:pt>
              </c:numCache>
            </c:numRef>
          </c:val>
          <c:extLst>
            <c:ext xmlns:c16="http://schemas.microsoft.com/office/drawing/2014/chart" uri="{C3380CC4-5D6E-409C-BE32-E72D297353CC}">
              <c16:uniqueId val="{00000000-1266-458C-A096-432EBE22C770}"/>
            </c:ext>
          </c:extLst>
        </c:ser>
        <c:ser>
          <c:idx val="1"/>
          <c:order val="1"/>
          <c:tx>
            <c:strRef>
              <c:f>'Freins motivations '!$C$23</c:f>
              <c:strCache>
                <c:ptCount val="1"/>
                <c:pt idx="0">
                  <c:v>Hommes</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'!$A$24:$A$25</c:f>
              <c:strCache>
                <c:ptCount val="2"/>
                <c:pt idx="0">
                  <c:v>La santé</c:v>
                </c:pt>
                <c:pt idx="1">
                  <c:v>Etre bien dans sa peau, évacuer le stress</c:v>
                </c:pt>
              </c:strCache>
            </c:strRef>
          </c:cat>
          <c:val>
            <c:numRef>
              <c:f>'Freins motivations '!$C$24:$C$25</c:f>
              <c:numCache>
                <c:formatCode>0</c:formatCode>
                <c:ptCount val="2"/>
                <c:pt idx="0">
                  <c:v>66.947130390537595</c:v>
                </c:pt>
                <c:pt idx="1">
                  <c:v>66.439355468979997</c:v>
                </c:pt>
              </c:numCache>
            </c:numRef>
          </c:val>
          <c:extLst>
            <c:ext xmlns:c16="http://schemas.microsoft.com/office/drawing/2014/chart" uri="{C3380CC4-5D6E-409C-BE32-E72D297353CC}">
              <c16:uniqueId val="{00000001-1266-458C-A096-432EBE22C770}"/>
            </c:ext>
          </c:extLst>
        </c:ser>
        <c:dLbls>
          <c:showLegendKey val="0"/>
          <c:showVal val="0"/>
          <c:showCatName val="0"/>
          <c:showSerName val="0"/>
          <c:showPercent val="0"/>
          <c:showBubbleSize val="0"/>
        </c:dLbls>
        <c:gapWidth val="219"/>
        <c:overlap val="-27"/>
        <c:axId val="642187832"/>
        <c:axId val="642188488"/>
      </c:barChart>
      <c:catAx>
        <c:axId val="64218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42188488"/>
        <c:crosses val="autoZero"/>
        <c:auto val="1"/>
        <c:lblAlgn val="ctr"/>
        <c:lblOffset val="100"/>
        <c:noMultiLvlLbl val="0"/>
      </c:catAx>
      <c:valAx>
        <c:axId val="642188488"/>
        <c:scaling>
          <c:orientation val="minMax"/>
          <c:max val="75"/>
          <c:min val="0"/>
        </c:scaling>
        <c:delete val="1"/>
        <c:axPos val="l"/>
        <c:numFmt formatCode="0" sourceLinked="1"/>
        <c:majorTickMark val="out"/>
        <c:minorTickMark val="none"/>
        <c:tickLblPos val="nextTo"/>
        <c:crossAx val="642187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'Freins motivations '!$B$23</c:f>
              <c:strCache>
                <c:ptCount val="1"/>
                <c:pt idx="0">
                  <c:v>Femmes</c:v>
                </c:pt>
              </c:strCache>
            </c:strRef>
          </c:tx>
          <c:spPr>
            <a:solidFill>
              <a:srgbClr val="99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'!$A$26:$A$27</c:f>
              <c:strCache>
                <c:ptCount val="2"/>
                <c:pt idx="0">
                  <c:v>L'entretien physique</c:v>
                </c:pt>
                <c:pt idx="1">
                  <c:v>La dépense physique</c:v>
                </c:pt>
              </c:strCache>
            </c:strRef>
          </c:cat>
          <c:val>
            <c:numRef>
              <c:f>'Freins motivations '!$B$26:$B$27</c:f>
              <c:numCache>
                <c:formatCode>0</c:formatCode>
                <c:ptCount val="2"/>
                <c:pt idx="0">
                  <c:v>63.984383511558299</c:v>
                </c:pt>
                <c:pt idx="1">
                  <c:v>50.547725973557803</c:v>
                </c:pt>
              </c:numCache>
            </c:numRef>
          </c:val>
          <c:extLst>
            <c:ext xmlns:c16="http://schemas.microsoft.com/office/drawing/2014/chart" uri="{C3380CC4-5D6E-409C-BE32-E72D297353CC}">
              <c16:uniqueId val="{00000000-DDCE-4D38-9B4B-69CF8A63A3A5}"/>
            </c:ext>
          </c:extLst>
        </c:ser>
        <c:ser>
          <c:idx val="1"/>
          <c:order val="1"/>
          <c:tx>
            <c:strRef>
              <c:f>'Freins motivations '!$C$23</c:f>
              <c:strCache>
                <c:ptCount val="1"/>
                <c:pt idx="0">
                  <c:v>Hommes</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'!$A$26:$A$27</c:f>
              <c:strCache>
                <c:ptCount val="2"/>
                <c:pt idx="0">
                  <c:v>L'entretien physique</c:v>
                </c:pt>
                <c:pt idx="1">
                  <c:v>La dépense physique</c:v>
                </c:pt>
              </c:strCache>
            </c:strRef>
          </c:cat>
          <c:val>
            <c:numRef>
              <c:f>'Freins motivations '!$C$26:$C$27</c:f>
              <c:numCache>
                <c:formatCode>0</c:formatCode>
                <c:ptCount val="2"/>
                <c:pt idx="0">
                  <c:v>60.997173502288597</c:v>
                </c:pt>
                <c:pt idx="1">
                  <c:v>54.3434646769662</c:v>
                </c:pt>
              </c:numCache>
            </c:numRef>
          </c:val>
          <c:extLst>
            <c:ext xmlns:c16="http://schemas.microsoft.com/office/drawing/2014/chart" uri="{C3380CC4-5D6E-409C-BE32-E72D297353CC}">
              <c16:uniqueId val="{00000001-DDCE-4D38-9B4B-69CF8A63A3A5}"/>
            </c:ext>
          </c:extLst>
        </c:ser>
        <c:dLbls>
          <c:showLegendKey val="0"/>
          <c:showVal val="0"/>
          <c:showCatName val="0"/>
          <c:showSerName val="0"/>
          <c:showPercent val="0"/>
          <c:showBubbleSize val="0"/>
        </c:dLbls>
        <c:gapWidth val="219"/>
        <c:overlap val="-27"/>
        <c:axId val="642187832"/>
        <c:axId val="642188488"/>
      </c:barChart>
      <c:catAx>
        <c:axId val="64218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642188488"/>
        <c:crosses val="autoZero"/>
        <c:auto val="1"/>
        <c:lblAlgn val="ctr"/>
        <c:lblOffset val="100"/>
        <c:noMultiLvlLbl val="0"/>
      </c:catAx>
      <c:valAx>
        <c:axId val="642188488"/>
        <c:scaling>
          <c:orientation val="minMax"/>
          <c:max val="75"/>
          <c:min val="0"/>
        </c:scaling>
        <c:delete val="1"/>
        <c:axPos val="l"/>
        <c:numFmt formatCode="0" sourceLinked="1"/>
        <c:majorTickMark val="out"/>
        <c:minorTickMark val="none"/>
        <c:tickLblPos val="nextTo"/>
        <c:crossAx val="642187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'Freins motivations '!$B$2</c:f>
              <c:strCache>
                <c:ptCount val="1"/>
                <c:pt idx="0">
                  <c:v>Hommes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'!$A$4:$A$18</c:f>
              <c:strCache>
                <c:ptCount val="15"/>
                <c:pt idx="0">
                  <c:v>N'arrive pas à s'y mettre</c:v>
                </c:pt>
                <c:pt idx="1">
                  <c:v>Contraintes professionnelles et scolaires</c:v>
                </c:pt>
                <c:pt idx="2">
                  <c:v>Métier est ou a été physiquement dur</c:v>
                </c:pt>
                <c:pt idx="3">
                  <c:v>Coûte trop cher</c:v>
                </c:pt>
                <c:pt idx="4">
                  <c:v>N'aime pas le sport</c:v>
                </c:pt>
                <c:pt idx="5">
                  <c:v>Préfère d'autres activités</c:v>
                </c:pt>
                <c:pt idx="6">
                  <c:v>Problèmes de santé</c:v>
                </c:pt>
                <c:pt idx="7">
                  <c:v>Contraintes familiales</c:v>
                </c:pt>
                <c:pt idx="8">
                  <c:v>Connaît personne avec qui pratiquer</c:v>
                </c:pt>
                <c:pt idx="9">
                  <c:v>Ce que proposent les clubs et associations ne convient pas</c:v>
                </c:pt>
                <c:pt idx="10">
                  <c:v>Lieux pour pratiquer trop éloignés</c:v>
                </c:pt>
                <c:pt idx="11">
                  <c:v>Regard des autres difficile à supporter</c:v>
                </c:pt>
                <c:pt idx="12">
                  <c:v>Lieux pour pratiquer pas adaptés</c:v>
                </c:pt>
                <c:pt idx="13">
                  <c:v>Mauvaise expérience dans le passé (notamment à l'école/en club)</c:v>
                </c:pt>
                <c:pt idx="14">
                  <c:v>Difficultés à être accepté.e par les autres</c:v>
                </c:pt>
              </c:strCache>
            </c:strRef>
          </c:cat>
          <c:val>
            <c:numRef>
              <c:f>'Freins motivations '!$B$4:$B$18</c:f>
              <c:numCache>
                <c:formatCode>0</c:formatCode>
                <c:ptCount val="15"/>
                <c:pt idx="0">
                  <c:v>7.7425556914149496</c:v>
                </c:pt>
                <c:pt idx="1">
                  <c:v>8.9146227975465404</c:v>
                </c:pt>
                <c:pt idx="2">
                  <c:v>10.5158837462983</c:v>
                </c:pt>
                <c:pt idx="3">
                  <c:v>10.243945208391599</c:v>
                </c:pt>
                <c:pt idx="4">
                  <c:v>18.425163872102399</c:v>
                </c:pt>
                <c:pt idx="5">
                  <c:v>15.112893172957801</c:v>
                </c:pt>
                <c:pt idx="6">
                  <c:v>15.711889501810401</c:v>
                </c:pt>
                <c:pt idx="7">
                  <c:v>17.8839581936687</c:v>
                </c:pt>
                <c:pt idx="8">
                  <c:v>26.081197330172301</c:v>
                </c:pt>
                <c:pt idx="9">
                  <c:v>25.1669469564136</c:v>
                </c:pt>
                <c:pt idx="10">
                  <c:v>38.307951325397397</c:v>
                </c:pt>
                <c:pt idx="11">
                  <c:v>29.3425101074582</c:v>
                </c:pt>
                <c:pt idx="12">
                  <c:v>34.8488147204068</c:v>
                </c:pt>
                <c:pt idx="13">
                  <c:v>24.0192639249214</c:v>
                </c:pt>
                <c:pt idx="14">
                  <c:v>33.544392196145999</c:v>
                </c:pt>
              </c:numCache>
            </c:numRef>
          </c:val>
          <c:extLst>
            <c:ext xmlns:c16="http://schemas.microsoft.com/office/drawing/2014/chart" uri="{C3380CC4-5D6E-409C-BE32-E72D297353CC}">
              <c16:uniqueId val="{00000000-CA76-4D57-BC95-53EE64D6BDF2}"/>
            </c:ext>
          </c:extLst>
        </c:ser>
        <c:ser>
          <c:idx val="1"/>
          <c:order val="1"/>
          <c:tx>
            <c:strRef>
              <c:f>'Freins motivations '!$C$2</c:f>
              <c:strCache>
                <c:ptCount val="1"/>
                <c:pt idx="0">
                  <c:v>Femmes</c:v>
                </c:pt>
              </c:strCache>
            </c:strRef>
          </c:tx>
          <c:spPr>
            <a:solidFill>
              <a:srgbClr val="99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'Freins motivations '!$A$4:$A$18</c:f>
              <c:strCache>
                <c:ptCount val="15"/>
                <c:pt idx="0">
                  <c:v>N'arrive pas à s'y mettre</c:v>
                </c:pt>
                <c:pt idx="1">
                  <c:v>Contraintes professionnelles et scolaires</c:v>
                </c:pt>
                <c:pt idx="2">
                  <c:v>Métier est ou a été physiquement dur</c:v>
                </c:pt>
                <c:pt idx="3">
                  <c:v>Coûte trop cher</c:v>
                </c:pt>
                <c:pt idx="4">
                  <c:v>N'aime pas le sport</c:v>
                </c:pt>
                <c:pt idx="5">
                  <c:v>Préfère d'autres activités</c:v>
                </c:pt>
                <c:pt idx="6">
                  <c:v>Problèmes de santé</c:v>
                </c:pt>
                <c:pt idx="7">
                  <c:v>Contraintes familiales</c:v>
                </c:pt>
                <c:pt idx="8">
                  <c:v>Connaît personne avec qui pratiquer</c:v>
                </c:pt>
                <c:pt idx="9">
                  <c:v>Ce que proposent les clubs et associations ne convient pas</c:v>
                </c:pt>
                <c:pt idx="10">
                  <c:v>Lieux pour pratiquer trop éloignés</c:v>
                </c:pt>
                <c:pt idx="11">
                  <c:v>Regard des autres difficile à supporter</c:v>
                </c:pt>
                <c:pt idx="12">
                  <c:v>Lieux pour pratiquer pas adaptés</c:v>
                </c:pt>
                <c:pt idx="13">
                  <c:v>Mauvaise expérience dans le passé (notamment à l'école/en club)</c:v>
                </c:pt>
                <c:pt idx="14">
                  <c:v>Difficultés à être accepté.e par les autres</c:v>
                </c:pt>
              </c:strCache>
            </c:strRef>
          </c:cat>
          <c:val>
            <c:numRef>
              <c:f>'Freins motivations '!$C$4:$C$18</c:f>
              <c:numCache>
                <c:formatCode>0</c:formatCode>
                <c:ptCount val="15"/>
                <c:pt idx="0">
                  <c:v>7.0022378159916503</c:v>
                </c:pt>
                <c:pt idx="1">
                  <c:v>9.7173259866873192</c:v>
                </c:pt>
                <c:pt idx="2">
                  <c:v>12.9935576953887</c:v>
                </c:pt>
                <c:pt idx="3">
                  <c:v>14.1835565330524</c:v>
                </c:pt>
                <c:pt idx="4">
                  <c:v>18.421220805748099</c:v>
                </c:pt>
                <c:pt idx="5">
                  <c:v>19.9546055017592</c:v>
                </c:pt>
                <c:pt idx="6">
                  <c:v>21.3319057430901</c:v>
                </c:pt>
                <c:pt idx="7">
                  <c:v>21.399107934536801</c:v>
                </c:pt>
                <c:pt idx="8">
                  <c:v>28.9774861310467</c:v>
                </c:pt>
                <c:pt idx="9">
                  <c:v>29.108655172767499</c:v>
                </c:pt>
                <c:pt idx="10">
                  <c:v>29.3434432062047</c:v>
                </c:pt>
                <c:pt idx="11">
                  <c:v>30.515693350361801</c:v>
                </c:pt>
                <c:pt idx="12">
                  <c:v>33.801448478713802</c:v>
                </c:pt>
                <c:pt idx="13">
                  <c:v>36.1750609097287</c:v>
                </c:pt>
                <c:pt idx="14">
                  <c:v>39.439623785770799</c:v>
                </c:pt>
              </c:numCache>
            </c:numRef>
          </c:val>
          <c:extLst>
            <c:ext xmlns:c16="http://schemas.microsoft.com/office/drawing/2014/chart" uri="{C3380CC4-5D6E-409C-BE32-E72D297353CC}">
              <c16:uniqueId val="{00000001-CA76-4D57-BC95-53EE64D6BDF2}"/>
            </c:ext>
          </c:extLst>
        </c:ser>
        <c:dLbls>
          <c:showLegendKey val="0"/>
          <c:showVal val="0"/>
          <c:showCatName val="0"/>
          <c:showSerName val="0"/>
          <c:showPercent val="0"/>
          <c:showBubbleSize val="0"/>
        </c:dLbls>
        <c:gapWidth val="182"/>
        <c:axId val="642897440"/>
        <c:axId val="642892192"/>
      </c:barChart>
      <c:catAx>
        <c:axId val="642897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r-FR"/>
          </a:p>
        </c:txPr>
        <c:crossAx val="642892192"/>
        <c:crosses val="autoZero"/>
        <c:auto val="1"/>
        <c:lblAlgn val="ctr"/>
        <c:lblOffset val="100"/>
        <c:noMultiLvlLbl val="0"/>
      </c:catAx>
      <c:valAx>
        <c:axId val="642892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2897440"/>
        <c:crosses val="autoZero"/>
        <c:crossBetween val="between"/>
      </c:valAx>
      <c:spPr>
        <a:noFill/>
        <a:ln>
          <a:noFill/>
        </a:ln>
        <a:effectLst/>
      </c:spPr>
    </c:plotArea>
    <c:legend>
      <c:legendPos val="b"/>
      <c:layout>
        <c:manualLayout>
          <c:xMode val="edge"/>
          <c:yMode val="edge"/>
          <c:x val="0.80206285666670141"/>
          <c:y val="0.64356038823089767"/>
          <c:w val="0.12478370123923309"/>
          <c:h val="0.162988846957082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0.36607</cdr:x>
      <cdr:y>0.15141</cdr:y>
    </cdr:from>
    <cdr:to>
      <cdr:x>0.45949</cdr:x>
      <cdr:y>0.25256</cdr:y>
    </cdr:to>
    <cdr:sp macro="" textlink="">
      <cdr:nvSpPr>
        <cdr:cNvPr id="2" name="ZoneTexte 1"/>
        <cdr:cNvSpPr txBox="1"/>
      </cdr:nvSpPr>
      <cdr:spPr>
        <a:xfrm xmlns:a="http://schemas.openxmlformats.org/drawingml/2006/main">
          <a:off x="2031259" y="480309"/>
          <a:ext cx="518377" cy="3208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t>74</a:t>
          </a:r>
          <a:r>
            <a:rPr lang="fr-FR"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0.11253</cdr:x>
      <cdr:y>0.34218</cdr:y>
    </cdr:from>
    <cdr:to>
      <cdr:x>0.99777</cdr:x>
      <cdr:y>0.34498</cdr:y>
    </cdr:to>
    <cdr:cxnSp macro="">
      <cdr:nvCxnSpPr>
        <cdr:cNvPr id="3" name="Connecteur droit 2">
          <a:extLst xmlns:a="http://schemas.openxmlformats.org/drawingml/2006/main">
            <a:ext uri="{FF2B5EF4-FFF2-40B4-BE49-F238E27FC236}">
              <a16:creationId xmlns:a16="http://schemas.microsoft.com/office/drawing/2014/main" id="{531C615F-6E30-7224-BED0-75CD980B0B0B}"/>
            </a:ext>
          </a:extLst>
        </cdr:cNvPr>
        <cdr:cNvCxnSpPr/>
      </cdr:nvCxnSpPr>
      <cdr:spPr>
        <a:xfrm xmlns:a="http://schemas.openxmlformats.org/drawingml/2006/main" flipV="1">
          <a:off x="755749" y="1926291"/>
          <a:ext cx="5945372" cy="15766"/>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9CA4E2-3370-40C0-AE6A-F7C0408646ED}" type="datetimeFigureOut">
              <a:rPr lang="fr-FR" smtClean="0"/>
              <a:t>12/03/2024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E2953A-9622-4677-8817-C28E6EE23549}" type="slidenum">
              <a:rPr lang="fr-FR" smtClean="0"/>
              <a:t>‹N°›</a:t>
            </a:fld>
            <a:endParaRPr lang="fr-FR"/>
          </a:p>
        </p:txBody>
      </p:sp>
    </p:spTree>
    <p:extLst>
      <p:ext uri="{BB962C8B-B14F-4D97-AF65-F5344CB8AC3E}">
        <p14:creationId xmlns:p14="http://schemas.microsoft.com/office/powerpoint/2010/main" val="331771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see.fr/fr/statistiques/6535289?sommaire=6535307#figure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defTabSz="881939">
              <a:defRPr/>
            </a:pPr>
            <a:fld id="{2B23822C-FF09-4FE6-9F9F-E904121370B6}" type="slidenum">
              <a:rPr lang="fr-FR" sz="1200">
                <a:solidFill>
                  <a:prstClr val="black"/>
                </a:solidFill>
                <a:latin typeface="Calibri" panose="020F0502020204030204"/>
              </a:rPr>
              <a:pPr defTabSz="881939">
                <a:defRPr/>
              </a:pPr>
              <a:t>1</a:t>
            </a:fld>
            <a:endParaRPr lang="fr-FR" sz="1200">
              <a:solidFill>
                <a:prstClr val="black"/>
              </a:solidFill>
              <a:latin typeface="Calibri" panose="020F0502020204030204"/>
            </a:endParaRPr>
          </a:p>
        </p:txBody>
      </p:sp>
    </p:spTree>
    <p:extLst>
      <p:ext uri="{BB962C8B-B14F-4D97-AF65-F5344CB8AC3E}">
        <p14:creationId xmlns:p14="http://schemas.microsoft.com/office/powerpoint/2010/main" val="292262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Vienne, les Deux-Sèvres et la Charente-Maritime sont les départements avec la part de femmes la plus élevée parmi les licenciés (34-35 %), alors que les Landes et la Creuse sont les départements les avec le moins de femmes parmi les licenciés (32-33 %).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Variations</a:t>
            </a:r>
            <a:r>
              <a:rPr lang="fr-FR" sz="1200" kern="1200" baseline="0" dirty="0">
                <a:solidFill>
                  <a:schemeClr val="tx1"/>
                </a:solidFill>
                <a:effectLst/>
                <a:latin typeface="+mn-lt"/>
                <a:ea typeface="+mn-ea"/>
                <a:cs typeface="+mn-cs"/>
              </a:rPr>
              <a:t> territoriales : </a:t>
            </a:r>
          </a:p>
          <a:p>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Effets démographiques (profil par âge de la</a:t>
            </a:r>
            <a:r>
              <a:rPr lang="fr-FR" sz="1200" kern="1200" baseline="0" dirty="0">
                <a:solidFill>
                  <a:schemeClr val="tx1"/>
                </a:solidFill>
                <a:effectLst/>
                <a:latin typeface="+mn-lt"/>
                <a:ea typeface="+mn-ea"/>
                <a:cs typeface="+mn-cs"/>
              </a:rPr>
              <a:t> population) cf. pyramide des âges</a:t>
            </a:r>
          </a:p>
          <a:p>
            <a:r>
              <a:rPr lang="fr-FR" sz="1200" kern="1200" baseline="0" dirty="0">
                <a:solidFill>
                  <a:schemeClr val="tx1"/>
                </a:solidFill>
                <a:effectLst/>
                <a:latin typeface="+mn-lt"/>
                <a:ea typeface="+mn-ea"/>
                <a:cs typeface="+mn-cs"/>
              </a:rPr>
              <a:t>	- effets économiques : profils économiques des habitants </a:t>
            </a:r>
          </a:p>
          <a:p>
            <a:r>
              <a:rPr lang="fr-FR" sz="1200" kern="1200" baseline="0" dirty="0">
                <a:solidFill>
                  <a:schemeClr val="tx1"/>
                </a:solidFill>
                <a:effectLst/>
                <a:latin typeface="+mn-lt"/>
                <a:ea typeface="+mn-ea"/>
                <a:cs typeface="+mn-cs"/>
              </a:rPr>
              <a:t>	- effets « propre » culturels et topographiques  : effet littoral, montagne, + tradition et/ou ancrage fort d’une discipline recrutant relativement plus de femmes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916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3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a:t>
            </a:r>
            <a:r>
              <a:rPr lang="fr-FR" baseline="0" dirty="0"/>
              <a:t> </a:t>
            </a:r>
            <a:r>
              <a:rPr lang="fr-FR" dirty="0"/>
              <a:t>écarts globaux de pratique sportive apparaissent relativement faibles au regard des différences de pratique selon les disciplines. Par grands univers sportifs, les différentiels sont déjà très élevés : les femmes représentent seulement 30 % environ des pratiquants de sports collectifs, de sports mécaniques ou de sports de combat. Elles représentent à l’inverse près de 60 % des adeptes de gym/fitness/</a:t>
            </a:r>
            <a:r>
              <a:rPr lang="fr-FR" dirty="0" err="1"/>
              <a:t>wellness</a:t>
            </a:r>
            <a:r>
              <a:rPr lang="fr-FR" dirty="0"/>
              <a:t>. Au sein de la plupart de ces univers sportifs, les écarts sont encore plus marqués, comme si une différenciation </a:t>
            </a:r>
            <a:r>
              <a:rPr lang="fr-FR" dirty="0" err="1"/>
              <a:t>genrée</a:t>
            </a:r>
            <a:r>
              <a:rPr lang="fr-FR" dirty="0"/>
              <a:t> s’y opérait.</a:t>
            </a:r>
          </a:p>
          <a:p>
            <a:r>
              <a:rPr lang="fr-FR" dirty="0"/>
              <a:t>À titre illustratif, dans l’univers très féminisé du fitness, plus de quatre pratiquants sur cinq sont des femmes, culminant même à neuf sur dix pour le </a:t>
            </a:r>
            <a:r>
              <a:rPr lang="fr-FR" dirty="0" err="1"/>
              <a:t>pilates</a:t>
            </a:r>
            <a:r>
              <a:rPr lang="fr-FR" dirty="0"/>
              <a:t> ou le </a:t>
            </a:r>
            <a:r>
              <a:rPr lang="fr-FR" dirty="0" err="1"/>
              <a:t>step</a:t>
            </a:r>
            <a:r>
              <a:rPr lang="fr-FR" dirty="0"/>
              <a:t>. Mais la musculation s’y distingue à l’inverse comme un sport particulièrement </a:t>
            </a:r>
            <a:r>
              <a:rPr lang="fr-FR" dirty="0" err="1"/>
              <a:t>mascu</a:t>
            </a:r>
            <a:r>
              <a:rPr lang="fr-FR" dirty="0"/>
              <a:t> </a:t>
            </a:r>
            <a:r>
              <a:rPr lang="fr-FR" dirty="0" err="1"/>
              <a:t>linisé</a:t>
            </a:r>
            <a:r>
              <a:rPr lang="fr-FR" dirty="0"/>
              <a:t> (seulement 36 % de pratiquantes).</a:t>
            </a:r>
          </a:p>
          <a:p>
            <a:r>
              <a:rPr lang="fr-FR" dirty="0"/>
              <a:t>A contrario, dans des univers sportifs très masculins, certains sports sont relativement mixtes, comme par exemple le volley-ball au sein des sports collectifs (40 % de pratiquantes contre 19 % pour le football) ou le badminton parmi les sports de raquette (51 % de pratiquantes, contre 33 % dans le tennis et environ 40 % dans le tennis de table). Cette parité du badminton s’explique peut-être parce qu’il encourage les matchs entre équipes mixtes composées d’un homme et d’une femme. </a:t>
            </a:r>
          </a:p>
          <a:p>
            <a:r>
              <a:rPr lang="fr-FR" dirty="0"/>
              <a:t>Enfin, au sein de certains univers sportifs, les hommes ont davantage investi les</a:t>
            </a:r>
          </a:p>
          <a:p>
            <a:r>
              <a:rPr lang="fr-FR" dirty="0"/>
              <a:t>formes de pratique les plus intensives et les plus tournées vers la compétition,</a:t>
            </a:r>
          </a:p>
          <a:p>
            <a:r>
              <a:rPr lang="fr-FR" dirty="0"/>
              <a:t>tandis que les femmes ont une pratique de loisir plus affirmée. Par exemple, parmi</a:t>
            </a:r>
          </a:p>
          <a:p>
            <a:r>
              <a:rPr lang="fr-FR" dirty="0"/>
              <a:t>les cyclistes, 60 % des adeptes de vélo de ville sont des femmes, alors qu’elles ne</a:t>
            </a:r>
          </a:p>
          <a:p>
            <a:r>
              <a:rPr lang="fr-FR" dirty="0"/>
              <a:t>représentent que 15 % des pratiquants de vélo de course, et 29 % de ceux de VTT.</a:t>
            </a:r>
          </a:p>
          <a:p>
            <a:r>
              <a:rPr lang="fr-FR" dirty="0"/>
              <a:t>Le même phénomène est à l’œuvre dans l’univers de la course : 43 % des coureurs</a:t>
            </a:r>
          </a:p>
          <a:p>
            <a:r>
              <a:rPr lang="fr-FR" dirty="0"/>
              <a:t>et coureuses sont des femmes, mais seulement 26 % des adeptes du </a:t>
            </a:r>
            <a:r>
              <a:rPr lang="fr-FR" dirty="0" err="1"/>
              <a:t>trail</a:t>
            </a:r>
            <a:r>
              <a:rPr lang="fr-FR" dirty="0"/>
              <a:t>.</a:t>
            </a:r>
          </a:p>
          <a:p>
            <a:r>
              <a:rPr lang="fr-FR" dirty="0"/>
              <a:t>Deux univers sportifs font exception, avec des taux de féminisation bas et qui varient</a:t>
            </a:r>
          </a:p>
          <a:p>
            <a:r>
              <a:rPr lang="fr-FR" dirty="0"/>
              <a:t>peu en leur sein : les sports de combat, tous très peu féminisés (autour de 30 % de</a:t>
            </a:r>
          </a:p>
          <a:p>
            <a:r>
              <a:rPr lang="fr-FR" dirty="0"/>
              <a:t>pratiquantes), et les sports de boule et de précision (y compris le golf, environ 40 %</a:t>
            </a:r>
          </a:p>
          <a:p>
            <a:r>
              <a:rPr lang="fr-FR" dirty="0"/>
              <a:t>de pratiquantes).</a:t>
            </a:r>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12</a:t>
            </a:fld>
            <a:endParaRPr lang="fr-FR"/>
          </a:p>
        </p:txBody>
      </p:sp>
    </p:spTree>
    <p:extLst>
      <p:ext uri="{BB962C8B-B14F-4D97-AF65-F5344CB8AC3E}">
        <p14:creationId xmlns:p14="http://schemas.microsoft.com/office/powerpoint/2010/main" val="286088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Presque</a:t>
            </a:r>
            <a:r>
              <a:rPr lang="fr-FR" baseline="0" dirty="0"/>
              <a:t> 6 fois plus de collégiennes que de collégiens déclarent faire de la danse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Presque 4 fois plus de collégiennes que de collégiens déclarent faire de l’équitation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1 fois et demi plus de collégiennes que de collégiens déclarent faire de la </a:t>
            </a:r>
            <a:r>
              <a:rPr lang="fr-FR" baseline="0" dirty="0" err="1"/>
              <a:t>gymnatique</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À l’inverse 2 fois plus de garçons que de filles font du foot, du rugby</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1 fois et demi plus de garçons que de filles font du tennis, un sport de combat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13</a:t>
            </a:fld>
            <a:endParaRPr lang="fr-FR"/>
          </a:p>
        </p:txBody>
      </p:sp>
    </p:spTree>
    <p:extLst>
      <p:ext uri="{BB962C8B-B14F-4D97-AF65-F5344CB8AC3E}">
        <p14:creationId xmlns:p14="http://schemas.microsoft.com/office/powerpoint/2010/main" val="48618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14</a:t>
            </a:fld>
            <a:endParaRPr lang="fr-FR"/>
          </a:p>
        </p:txBody>
      </p:sp>
    </p:spTree>
    <p:extLst>
      <p:ext uri="{BB962C8B-B14F-4D97-AF65-F5344CB8AC3E}">
        <p14:creationId xmlns:p14="http://schemas.microsoft.com/office/powerpoint/2010/main" val="106361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fédération de football est celle qui délivre le plus de licences</a:t>
            </a:r>
            <a:r>
              <a:rPr lang="fr-FR" baseline="0" dirty="0"/>
              <a:t> </a:t>
            </a:r>
            <a:r>
              <a:rPr lang="fr-FR" dirty="0"/>
              <a:t>aux garçons de moins de 15 ans devant deux fédérations multisports scolaires : l’UGSEL 1 puis l’UNSS</a:t>
            </a:r>
          </a:p>
          <a:p>
            <a:endParaRPr lang="fr-FR" dirty="0"/>
          </a:p>
          <a:p>
            <a:r>
              <a:rPr lang="fr-FR" dirty="0"/>
              <a:t>L’UGSEL, puis la fédération d’équitation sont celles qui délivrent le plus grand nombre de licences aux filles de moins de 15 ans</a:t>
            </a:r>
          </a:p>
          <a:p>
            <a:endParaRPr lang="fr-FR" dirty="0"/>
          </a:p>
          <a:p>
            <a:r>
              <a:rPr lang="fr-FR" dirty="0"/>
              <a:t>La fédération d’équitation est celle qui délivre le plus de licences à des femmes âgées de 15 ans ou plus, devant la fédération d’éducation physique et gymnastique volontaire puis la fédération multisport scolaire (UGSEL). </a:t>
            </a:r>
          </a:p>
          <a:p>
            <a:endParaRPr lang="fr-FR" dirty="0"/>
          </a:p>
          <a:p>
            <a:r>
              <a:rPr lang="fr-FR" dirty="0"/>
              <a:t>La fédération de football, puis celle de tennis et celle de golf sont celles qui délivrent le plus grand nombre de licences à des hommes âgés de 15 ans ou plus.</a:t>
            </a:r>
          </a:p>
          <a:p>
            <a:pPr marL="914400" lvl="1" indent="-457200" defTabSz="829178">
              <a:spcBef>
                <a:spcPct val="20000"/>
              </a:spcBef>
              <a:buClr>
                <a:srgbClr val="00B4A6"/>
              </a:buClr>
              <a:buSzPct val="150000"/>
              <a:buFont typeface="Wingdings" panose="05000000000000000000" pitchFamily="2" charset="2"/>
              <a:buChar char="§"/>
            </a:pPr>
            <a:endParaRPr lang="fr-FR" sz="2600" spc="-41" dirty="0">
              <a:latin typeface="Raleway"/>
              <a:cs typeface="Raleway"/>
            </a:endParaRPr>
          </a:p>
          <a:p>
            <a:pPr marL="914400" lvl="1" indent="-457200" defTabSz="829178">
              <a:spcBef>
                <a:spcPct val="20000"/>
              </a:spcBef>
              <a:buClr>
                <a:srgbClr val="00B4A6"/>
              </a:buClr>
              <a:buSzPct val="150000"/>
              <a:buFont typeface="Wingdings" panose="05000000000000000000" pitchFamily="2" charset="2"/>
              <a:buChar char="§"/>
            </a:pPr>
            <a:endParaRPr lang="fr-FR" sz="2600" spc="-41" dirty="0">
              <a:latin typeface="Raleway"/>
              <a:cs typeface="Raleway"/>
            </a:endParaRPr>
          </a:p>
          <a:p>
            <a:pPr marL="914400" lvl="1" indent="-457200" defTabSz="829178">
              <a:spcBef>
                <a:spcPct val="20000"/>
              </a:spcBef>
              <a:buClr>
                <a:srgbClr val="00B4A6"/>
              </a:buClr>
              <a:buSzPct val="150000"/>
              <a:buFont typeface="Wingdings" panose="05000000000000000000" pitchFamily="2" charset="2"/>
              <a:buChar char="§"/>
            </a:pPr>
            <a:r>
              <a:rPr lang="fr-FR" sz="2600" spc="-41" dirty="0">
                <a:latin typeface="Raleway"/>
                <a:cs typeface="Raleway"/>
              </a:rPr>
              <a:t>Sur l’ensemble des 91 fédérations délégataires, les femmes sont majoritaires dans seulement 10 d’entre elles, dont la fédération des sports de glace (88 % de licences féminines) et celle de danse (85 %)</a:t>
            </a:r>
          </a:p>
          <a:p>
            <a:pPr marL="914400" lvl="1" indent="-457200" defTabSz="829178">
              <a:spcBef>
                <a:spcPct val="20000"/>
              </a:spcBef>
              <a:buClr>
                <a:srgbClr val="00B4A6"/>
              </a:buClr>
              <a:buSzPct val="150000"/>
              <a:buFont typeface="Wingdings" panose="05000000000000000000" pitchFamily="2" charset="2"/>
              <a:buChar char="§"/>
            </a:pPr>
            <a:endParaRPr lang="fr-FR" sz="2600" spc="-41" dirty="0">
              <a:latin typeface="Raleway"/>
              <a:cs typeface="Raleway"/>
            </a:endParaRPr>
          </a:p>
          <a:p>
            <a:pPr marL="914400" marR="0" lvl="1" indent="-457200" algn="l" defTabSz="829178" rtl="0" eaLnBrk="1" fontAlgn="auto" latinLnBrk="0" hangingPunct="1">
              <a:lnSpc>
                <a:spcPct val="100000"/>
              </a:lnSpc>
              <a:spcBef>
                <a:spcPct val="20000"/>
              </a:spcBef>
              <a:spcAft>
                <a:spcPts val="0"/>
              </a:spcAft>
              <a:buClr>
                <a:srgbClr val="00B4A6"/>
              </a:buClr>
              <a:buSzPct val="150000"/>
              <a:buFont typeface="Wingdings" panose="05000000000000000000" pitchFamily="2" charset="2"/>
              <a:buChar char="§"/>
              <a:tabLst/>
              <a:defRPr/>
            </a:pPr>
            <a:r>
              <a:rPr lang="fr-FR" sz="2600" spc="-41" dirty="0">
                <a:latin typeface="Raleway"/>
                <a:cs typeface="Raleway"/>
              </a:rPr>
              <a:t>En Nouvelle Aquitaine :  (</a:t>
            </a:r>
            <a:r>
              <a:rPr lang="fr-FR" sz="2600" spc="-41" dirty="0" err="1">
                <a:latin typeface="Raleway"/>
                <a:cs typeface="Raleway"/>
              </a:rPr>
              <a:t>cf</a:t>
            </a:r>
            <a:r>
              <a:rPr lang="fr-FR" sz="2600" spc="-41" dirty="0">
                <a:latin typeface="Raleway"/>
                <a:cs typeface="Raleway"/>
              </a:rPr>
              <a:t> travail</a:t>
            </a:r>
            <a:r>
              <a:rPr lang="fr-FR" sz="2600" spc="-41" baseline="0" dirty="0">
                <a:latin typeface="Raleway"/>
                <a:cs typeface="Raleway"/>
              </a:rPr>
              <a:t> de la DR)</a:t>
            </a:r>
            <a:endParaRPr lang="fr-FR" sz="2600" spc="-41" dirty="0">
              <a:latin typeface="Raleway"/>
              <a:cs typeface="Raleway"/>
            </a:endParaRPr>
          </a:p>
          <a:p>
            <a:pPr marL="914400" marR="0" lvl="1" indent="-457200" algn="l" defTabSz="829178" rtl="0" eaLnBrk="1" fontAlgn="auto" latinLnBrk="0" hangingPunct="1">
              <a:lnSpc>
                <a:spcPct val="100000"/>
              </a:lnSpc>
              <a:spcBef>
                <a:spcPct val="20000"/>
              </a:spcBef>
              <a:spcAft>
                <a:spcPts val="0"/>
              </a:spcAft>
              <a:buClr>
                <a:srgbClr val="00B4A6"/>
              </a:buClr>
              <a:buSzPct val="150000"/>
              <a:buFont typeface="Wingdings" panose="05000000000000000000" pitchFamily="2" charset="2"/>
              <a:buChar char="§"/>
              <a:tabLst/>
              <a:defRPr/>
            </a:pPr>
            <a:r>
              <a:rPr lang="fr-FR" sz="1200" kern="1200" dirty="0">
                <a:solidFill>
                  <a:schemeClr val="tx1"/>
                </a:solidFill>
                <a:effectLst/>
                <a:latin typeface="+mn-lt"/>
                <a:ea typeface="+mn-ea"/>
                <a:cs typeface="+mn-cs"/>
              </a:rPr>
              <a:t>Les licences féminines sont minoritaires dans la plupart des fédérations. Les femmes sont notamment moins de 15 % dans le ball-trap, les pêches sportives, le motocyclisme, le billard et le football. Dans le golf, le tennis, le canoë-kayak, la boxe, l’escrime ou le ski nautique, les femmes constituent entre un quart et un tiers des licenciés</a:t>
            </a:r>
          </a:p>
          <a:p>
            <a:pPr marL="914400" marR="0" lvl="1" indent="-457200" algn="l" defTabSz="829178" rtl="0" eaLnBrk="1" fontAlgn="auto" latinLnBrk="0" hangingPunct="1">
              <a:lnSpc>
                <a:spcPct val="100000"/>
              </a:lnSpc>
              <a:spcBef>
                <a:spcPct val="20000"/>
              </a:spcBef>
              <a:spcAft>
                <a:spcPts val="0"/>
              </a:spcAft>
              <a:buClr>
                <a:srgbClr val="00B4A6"/>
              </a:buClr>
              <a:buSzPct val="150000"/>
              <a:buFont typeface="Wingdings" panose="05000000000000000000" pitchFamily="2" charset="2"/>
              <a:buChar char="§"/>
              <a:tabLst/>
              <a:defRPr/>
            </a:pPr>
            <a:endParaRPr lang="fr-FR" sz="2600" kern="1200" spc="-41" dirty="0">
              <a:solidFill>
                <a:schemeClr val="tx1"/>
              </a:solidFill>
              <a:effectLst/>
              <a:latin typeface="Raleway"/>
              <a:ea typeface="+mn-ea"/>
              <a:cs typeface="+mn-cs"/>
            </a:endParaRPr>
          </a:p>
          <a:p>
            <a:pPr marL="914400" marR="0" lvl="1" indent="-457200" algn="l" defTabSz="829178" rtl="0" eaLnBrk="1" fontAlgn="auto" latinLnBrk="0" hangingPunct="1">
              <a:lnSpc>
                <a:spcPct val="100000"/>
              </a:lnSpc>
              <a:spcBef>
                <a:spcPct val="20000"/>
              </a:spcBef>
              <a:spcAft>
                <a:spcPts val="0"/>
              </a:spcAft>
              <a:buClr>
                <a:srgbClr val="00B4A6"/>
              </a:buClr>
              <a:buSzPct val="150000"/>
              <a:buFont typeface="Wingdings" panose="05000000000000000000" pitchFamily="2" charset="2"/>
              <a:buChar char="§"/>
              <a:tabLst/>
              <a:defRPr/>
            </a:pPr>
            <a:r>
              <a:rPr lang="fr-FR" sz="1200" kern="1200" dirty="0">
                <a:solidFill>
                  <a:schemeClr val="tx1"/>
                </a:solidFill>
                <a:effectLst/>
                <a:latin typeface="+mn-lt"/>
                <a:ea typeface="+mn-ea"/>
                <a:cs typeface="+mn-cs"/>
              </a:rPr>
              <a:t>Néanmoins dans l’athlétisme, le roller/skateboard, la natation et la randonnée pédestre, la parité est de mise. Elle est aussi quasi-atteinte dans l’aviron et le volley. Par ailleurs, la part des femmes est supérieure aux deux tiers dans la gymnastique, l’équitation, la danse, le twirling bâton et les sports de glace (disciplines de patinage).</a:t>
            </a:r>
          </a:p>
          <a:p>
            <a:pPr marL="914400" lvl="1" indent="-457200" defTabSz="829178">
              <a:spcBef>
                <a:spcPct val="20000"/>
              </a:spcBef>
              <a:buClr>
                <a:srgbClr val="00B4A6"/>
              </a:buClr>
              <a:buSzPct val="150000"/>
              <a:buFont typeface="Wingdings" panose="05000000000000000000" pitchFamily="2" charset="2"/>
              <a:buChar char="§"/>
            </a:pPr>
            <a:endParaRPr lang="fr-FR" sz="2600" spc="-41" dirty="0">
              <a:latin typeface="Raleway"/>
              <a:cs typeface="Raleway"/>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274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 en lien avec les activités de la forme et de la gymnastique, prépondérantes pour les femmes et plus souvent exercées dans le cadre de cours.</a:t>
            </a:r>
            <a:endParaRPr lang="fr-FR" dirty="0"/>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16</a:t>
            </a:fld>
            <a:endParaRPr lang="fr-FR"/>
          </a:p>
        </p:txBody>
      </p:sp>
    </p:spTree>
    <p:extLst>
      <p:ext uri="{BB962C8B-B14F-4D97-AF65-F5344CB8AC3E}">
        <p14:creationId xmlns:p14="http://schemas.microsoft.com/office/powerpoint/2010/main" val="241233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296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t"/>
            <a:r>
              <a:rPr lang="fr-FR" sz="1200" kern="1200" dirty="0">
                <a:solidFill>
                  <a:schemeClr val="tx1"/>
                </a:solidFill>
                <a:effectLst/>
                <a:latin typeface="+mn-lt"/>
                <a:ea typeface="+mn-ea"/>
                <a:cs typeface="+mn-cs"/>
              </a:rPr>
              <a:t>L’activité sportive est d’abord pratiquée pour des </a:t>
            </a:r>
            <a:r>
              <a:rPr lang="fr-FR" sz="1200" b="1" kern="1200" dirty="0">
                <a:solidFill>
                  <a:schemeClr val="tx1"/>
                </a:solidFill>
                <a:effectLst/>
                <a:latin typeface="+mn-lt"/>
                <a:ea typeface="+mn-ea"/>
                <a:cs typeface="+mn-cs"/>
              </a:rPr>
              <a:t>raisons de santé pour les hommes comme pour les femmes.</a:t>
            </a:r>
            <a:endParaRPr lang="fr-FR" dirty="0">
              <a:effectLst/>
            </a:endParaRPr>
          </a:p>
          <a:p>
            <a:pPr fontAlgn="t"/>
            <a:r>
              <a:rPr lang="fr-FR" sz="1200" b="1" kern="1200" dirty="0">
                <a:solidFill>
                  <a:schemeClr val="tx1"/>
                </a:solidFill>
                <a:effectLst/>
                <a:latin typeface="+mn-lt"/>
                <a:ea typeface="+mn-ea"/>
                <a:cs typeface="+mn-cs"/>
              </a:rPr>
              <a:t>Les femmes sont plus nombreuses</a:t>
            </a:r>
            <a:r>
              <a:rPr lang="fr-FR" sz="1200" kern="1200" dirty="0">
                <a:solidFill>
                  <a:schemeClr val="tx1"/>
                </a:solidFill>
                <a:effectLst/>
                <a:latin typeface="+mn-lt"/>
                <a:ea typeface="+mn-ea"/>
                <a:cs typeface="+mn-cs"/>
              </a:rPr>
              <a:t> à déclarer vouloir </a:t>
            </a:r>
            <a:r>
              <a:rPr lang="fr-FR" sz="1200" b="1" kern="1200" dirty="0">
                <a:solidFill>
                  <a:schemeClr val="tx1"/>
                </a:solidFill>
                <a:effectLst/>
                <a:latin typeface="+mn-lt"/>
                <a:ea typeface="+mn-ea"/>
                <a:cs typeface="+mn-cs"/>
              </a:rPr>
              <a:t>améliorer leur apparence physique, leur forme</a:t>
            </a:r>
            <a:r>
              <a:rPr lang="fr-FR" sz="1200" kern="1200" dirty="0">
                <a:solidFill>
                  <a:schemeClr val="tx1"/>
                </a:solidFill>
                <a:effectLst/>
                <a:latin typeface="+mn-lt"/>
                <a:ea typeface="+mn-ea"/>
                <a:cs typeface="+mn-cs"/>
              </a:rPr>
              <a:t> alors qu’elles sont 2</a:t>
            </a:r>
            <a:r>
              <a:rPr lang="fr-FR" sz="1200" kern="1200" baseline="0" dirty="0">
                <a:solidFill>
                  <a:schemeClr val="tx1"/>
                </a:solidFill>
                <a:effectLst/>
                <a:latin typeface="+mn-lt"/>
                <a:ea typeface="+mn-ea"/>
                <a:cs typeface="+mn-cs"/>
              </a:rPr>
              <a:t> fois et demi </a:t>
            </a:r>
            <a:r>
              <a:rPr lang="fr-FR" sz="1200" kern="1200" dirty="0">
                <a:solidFill>
                  <a:schemeClr val="tx1"/>
                </a:solidFill>
                <a:effectLst/>
                <a:latin typeface="+mn-lt"/>
                <a:ea typeface="+mn-ea"/>
                <a:cs typeface="+mn-cs"/>
              </a:rPr>
              <a:t>moins nombreuses à faire du sport pour la performance, la compétition.</a:t>
            </a:r>
            <a:endParaRPr lang="fr-FR" dirty="0">
              <a:effectLst/>
            </a:endParaRPr>
          </a:p>
          <a:p>
            <a:endParaRPr lang="fr-FR" dirty="0"/>
          </a:p>
          <a:p>
            <a:endParaRPr lang="fr-FR" dirty="0"/>
          </a:p>
          <a:p>
            <a:r>
              <a:rPr lang="fr-FR" dirty="0"/>
              <a:t>27</a:t>
            </a:r>
            <a:r>
              <a:rPr lang="fr-FR" baseline="0" dirty="0"/>
              <a:t> % « rien en particulier mais doit avoir une activité physique »….</a:t>
            </a:r>
            <a:endParaRPr lang="fr-FR" dirty="0"/>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18</a:t>
            </a:fld>
            <a:endParaRPr lang="fr-FR"/>
          </a:p>
        </p:txBody>
      </p:sp>
    </p:spTree>
    <p:extLst>
      <p:ext uri="{BB962C8B-B14F-4D97-AF65-F5344CB8AC3E}">
        <p14:creationId xmlns:p14="http://schemas.microsoft.com/office/powerpoint/2010/main" val="121224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d’une personne sur dix (13 %) se déclare sans aucune activité physique ou sportive à des fins de loisir au cours des douze derniers mois, pas même une activité récréative non régulière comme une balade en forêt.</a:t>
            </a:r>
          </a:p>
          <a:p>
            <a:r>
              <a:rPr lang="fr-FR" dirty="0"/>
              <a:t>Plus âgées que la moyenne, ces personnes sont plus souvent des femmes.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femmes sont </a:t>
            </a:r>
            <a:r>
              <a:rPr lang="fr-FR" sz="1200" dirty="0" err="1"/>
              <a:t>sur-représentées</a:t>
            </a:r>
            <a:r>
              <a:rPr lang="fr-FR" sz="1200" dirty="0"/>
              <a:t> dans les familles de frein liés à inadéquation et au coût de l’offre, aux problèmes de santé et manque d’intérêt pour le sport</a:t>
            </a:r>
          </a:p>
          <a:p>
            <a:endParaRPr lang="fr-FR" dirty="0"/>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19</a:t>
            </a:fld>
            <a:endParaRPr lang="fr-FR"/>
          </a:p>
        </p:txBody>
      </p:sp>
    </p:spTree>
    <p:extLst>
      <p:ext uri="{BB962C8B-B14F-4D97-AF65-F5344CB8AC3E}">
        <p14:creationId xmlns:p14="http://schemas.microsoft.com/office/powerpoint/2010/main" val="20976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Toutes choses égales par ailleurs, plus une personne est jeune, plus sa probabilité d’avoir une pratique sportive régulière est élevée. En outre, plus une personne est diplômée, plus élevée est sa probabilité de pratiquer régulièrement une activité sportive. Les hommes ont une propension plus forte que les femmes à avoir une pratique sportive régulière.</a:t>
            </a:r>
          </a:p>
          <a:p>
            <a:endParaRPr lang="fr-FR" dirty="0"/>
          </a:p>
        </p:txBody>
      </p:sp>
      <p:sp>
        <p:nvSpPr>
          <p:cNvPr id="4" name="Espace réservé du numéro de diapositive 3"/>
          <p:cNvSpPr>
            <a:spLocks noGrp="1"/>
          </p:cNvSpPr>
          <p:nvPr>
            <p:ph type="sldNum" sz="quarter" idx="10"/>
          </p:nvPr>
        </p:nvSpPr>
        <p:spPr/>
        <p:txBody>
          <a:bodyPr/>
          <a:lstStyle/>
          <a:p>
            <a:fld id="{441D348E-449D-4CA3-9DBD-C64A32170578}" type="slidenum">
              <a:rPr lang="fr-FR" smtClean="0"/>
              <a:t>2</a:t>
            </a:fld>
            <a:endParaRPr lang="fr-FR"/>
          </a:p>
        </p:txBody>
      </p:sp>
    </p:spTree>
    <p:extLst>
      <p:ext uri="{BB962C8B-B14F-4D97-AF65-F5344CB8AC3E}">
        <p14:creationId xmlns:p14="http://schemas.microsoft.com/office/powerpoint/2010/main" val="86471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11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bénévolat sportif est majoritairement masculin. Alors que dans les autres secteurs associatifs les femmes représentent 55 % des bénévoles, dans le sport, elles ne sont que 46 % [tableau 1, en ligne]. Toutes choses égales par ailleurs, être une femme réduit de 9 points la probabilité d’être bénévole dans une association sportive plutôt que dans un autre secteur [tableau 2, en ligne]. Ce résultat vient étayer de nombreux autres résultats qui mettent en évidence une participation moindre des femmes aux associations sportives [2], au bénévolat dans ce secteur [3], ainsi qu’une faible représentation des femmes aux fonctions dirigeantes [4].</a:t>
            </a:r>
          </a:p>
          <a:p>
            <a:endParaRPr lang="fr-FR" dirty="0"/>
          </a:p>
          <a:p>
            <a:r>
              <a:rPr lang="fr-FR" dirty="0"/>
              <a:t>Les hommes sont également plus nombreux parmi les responsables : ils représentent 60 % des responsables associatifs du secteur contre 51 % des bénévoles simples. Ce résultat n’est pas spécifique au domaine du sport : les responsables associatifs des autres secteurs sont également nettement plus souvent des hommes que les simples bénévoles.</a:t>
            </a:r>
          </a:p>
          <a:p>
            <a:endParaRPr lang="fr-FR" dirty="0"/>
          </a:p>
          <a:p>
            <a:r>
              <a:rPr lang="fr-FR" dirty="0"/>
              <a:t>Secteur regroupant un quart des associations en 2018 (Dumartin, </a:t>
            </a:r>
            <a:r>
              <a:rPr lang="fr-FR" dirty="0" err="1"/>
              <a:t>Firquet</a:t>
            </a:r>
            <a:r>
              <a:rPr lang="fr-FR" dirty="0"/>
              <a:t>, 2021), le sport est l’un des domaines d’activité les plus éloignés de la parité dans les fonctions dirigeantes : dans ce secteur, les femmes ne représentent que 24 % des président(e)s, 40 % des trésorier(ère)s et 48 % des secrétaires. Même en tenant compte du profil des associations et de celui du titulaire de la fonction, les effets restent très marqués dans le champ du sport alors qu’ils ne sont pas significatifs dans les autres secteurs, à l’exception de la gestion des services économiques et de la défense de causes, droits et intérêts. Ainsi, les chances que les associations sportives soient présidées par une femme plutôt que par un homme sont 20 points plus faibles que dans les associations de loisirs. Cette situation reflète en partie l’appétence plus grande des hommes pour les clubs sportifs : en 2021, 18 % des hommes participaient aux activités d’une association sportive (comme bénévole, adhérent, volontaire…) contre 13 % des femmes (Didier, 2023).</a:t>
            </a:r>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21</a:t>
            </a:fld>
            <a:endParaRPr lang="fr-FR"/>
          </a:p>
        </p:txBody>
      </p:sp>
    </p:spTree>
    <p:extLst>
      <p:ext uri="{BB962C8B-B14F-4D97-AF65-F5344CB8AC3E}">
        <p14:creationId xmlns:p14="http://schemas.microsoft.com/office/powerpoint/2010/main" val="215788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E2953A-9622-4677-8817-C28E6EE23549}" type="slidenum">
              <a:rPr lang="fr-FR" smtClean="0"/>
              <a:t>22</a:t>
            </a:fld>
            <a:endParaRPr lang="fr-FR"/>
          </a:p>
        </p:txBody>
      </p:sp>
    </p:spTree>
    <p:extLst>
      <p:ext uri="{BB962C8B-B14F-4D97-AF65-F5344CB8AC3E}">
        <p14:creationId xmlns:p14="http://schemas.microsoft.com/office/powerpoint/2010/main" val="105190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1D348E-449D-4CA3-9DBD-C64A32170578}" type="slidenum">
              <a:rPr lang="fr-FR" smtClean="0"/>
              <a:t>3</a:t>
            </a:fld>
            <a:endParaRPr lang="fr-FR"/>
          </a:p>
        </p:txBody>
      </p:sp>
    </p:spTree>
    <p:extLst>
      <p:ext uri="{BB962C8B-B14F-4D97-AF65-F5344CB8AC3E}">
        <p14:creationId xmlns:p14="http://schemas.microsoft.com/office/powerpoint/2010/main" val="337888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1D348E-449D-4CA3-9DBD-C64A32170578}" type="slidenum">
              <a:rPr lang="fr-FR" smtClean="0"/>
              <a:t>4</a:t>
            </a:fld>
            <a:endParaRPr lang="fr-FR"/>
          </a:p>
        </p:txBody>
      </p:sp>
    </p:spTree>
    <p:extLst>
      <p:ext uri="{BB962C8B-B14F-4D97-AF65-F5344CB8AC3E}">
        <p14:creationId xmlns:p14="http://schemas.microsoft.com/office/powerpoint/2010/main" val="164590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Cf. travail de la</a:t>
            </a:r>
            <a:r>
              <a:rPr lang="fr-FR" baseline="0" dirty="0"/>
              <a:t> DR de </a:t>
            </a:r>
            <a:r>
              <a:rPr lang="fr-FR" dirty="0"/>
              <a:t>l’Insee à</a:t>
            </a:r>
            <a:r>
              <a:rPr lang="fr-FR" baseline="0" dirty="0"/>
              <a:t> paraitre le 17 avril </a:t>
            </a:r>
            <a:endParaRPr lang="fr-FR" dirty="0"/>
          </a:p>
          <a:p>
            <a:endParaRPr lang="fr-FR" dirty="0"/>
          </a:p>
          <a:p>
            <a:r>
              <a:rPr lang="fr-FR" dirty="0"/>
              <a:t>Avec plus d’un million de licences sportives délivrées en 2022, la Nouvelle-Aquitaine est la troisième région derrière l’Île-de-France et l’Auvergne-Rhône-Alpes. Ainsi, un Néo-Aquitain sur six est licencié dans une des 89 fédérations sportives. Les Landes et les Pyrénées-Atlantiques figurent en tête des départements français les plus sportifs.</a:t>
            </a:r>
          </a:p>
          <a:p>
            <a:r>
              <a:rPr lang="fr-FR" dirty="0"/>
              <a:t>Comme au niveau national, les sports les plus pratiqués dans la région sont le football, le tennis et l’équitation. Pour des raisons culturelles ou géographiques propres à la Nouvelle-Aquitaine, course landaise, pelote basque et surf sont les activités sportives les plus spécifiques à la Nouvelle-Aquitaine.</a:t>
            </a:r>
          </a:p>
          <a:p>
            <a:r>
              <a:rPr lang="fr-FR" dirty="0"/>
              <a:t>Les pratiquants néo-aquitains sont un peu plus âgés qu’en France. Comme ailleurs, les femmes sont minoritaires. </a:t>
            </a:r>
          </a:p>
        </p:txBody>
      </p:sp>
      <p:sp>
        <p:nvSpPr>
          <p:cNvPr id="4" name="Espace réservé du numéro de diapositive 3"/>
          <p:cNvSpPr>
            <a:spLocks noGrp="1"/>
          </p:cNvSpPr>
          <p:nvPr>
            <p:ph type="sldNum" sz="quarter" idx="10"/>
          </p:nvPr>
        </p:nvSpPr>
        <p:spPr/>
        <p:txBody>
          <a:bodyPr/>
          <a:lstStyle/>
          <a:p>
            <a:fld id="{441D348E-449D-4CA3-9DBD-C64A32170578}" type="slidenum">
              <a:rPr lang="fr-FR" smtClean="0"/>
              <a:t>5</a:t>
            </a:fld>
            <a:endParaRPr lang="fr-FR"/>
          </a:p>
        </p:txBody>
      </p:sp>
    </p:spTree>
    <p:extLst>
      <p:ext uri="{BB962C8B-B14F-4D97-AF65-F5344CB8AC3E}">
        <p14:creationId xmlns:p14="http://schemas.microsoft.com/office/powerpoint/2010/main" val="298957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98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2020, 71 % des hommes ont une pratique régulière, contre 60 % des femmes. La pratique des hommes est surtout plus souvent fréquente, les écarts étant plus réduits pour la pratique hebdomadaire ou occasionnelle. 25 % des femmes et 15 % des hommes ne déclarent aucune APS au cours des douze derniers mois, hors balade, baignade ou relaxation.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9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ne naît pas sportif, on le devient. Cet apprentissage du sport passe d’abord par</a:t>
            </a:r>
          </a:p>
          <a:p>
            <a:r>
              <a:rPr lang="fr-FR" dirty="0"/>
              <a:t>la famille : trois quarts des personnes dont au moins l’un des parents était sportif</a:t>
            </a:r>
          </a:p>
          <a:p>
            <a:r>
              <a:rPr lang="fr-FR" dirty="0"/>
              <a:t>durant leur enfance ou leur adolescence pratiquent régulièrement du sport à l’âge</a:t>
            </a:r>
          </a:p>
          <a:p>
            <a:r>
              <a:rPr lang="fr-FR" dirty="0"/>
              <a:t>adulte, contre 57 % de ceux dont aucun des parents n’était sportif. L’école constitue</a:t>
            </a:r>
          </a:p>
          <a:p>
            <a:r>
              <a:rPr lang="fr-FR" dirty="0"/>
              <a:t>également un lieu important de formation au sport, au travers des cours dispensés</a:t>
            </a:r>
          </a:p>
          <a:p>
            <a:r>
              <a:rPr lang="fr-FR" dirty="0"/>
              <a:t>à l’école primaire, puis des cours d’éducation physique et sportive (EPS) au collège</a:t>
            </a:r>
          </a:p>
          <a:p>
            <a:r>
              <a:rPr lang="fr-FR" dirty="0"/>
              <a:t>et au lycée. Les jeunes se forment enfin au sport au sein des associations et clubs</a:t>
            </a:r>
          </a:p>
          <a:p>
            <a:r>
              <a:rPr lang="fr-FR" dirty="0"/>
              <a:t>sportifs – deux tiers des collégiens y sont inscrits – même si cette pratique demeure</a:t>
            </a:r>
          </a:p>
          <a:p>
            <a:r>
              <a:rPr lang="fr-FR" dirty="0"/>
              <a:t>marquée par des disparités sociales, en fonction du capital scolaire et économique</a:t>
            </a:r>
          </a:p>
          <a:p>
            <a:r>
              <a:rPr lang="fr-FR" dirty="0"/>
              <a:t>de la famille 7</a:t>
            </a:r>
          </a:p>
          <a:p>
            <a:r>
              <a:rPr lang="fr-FR" dirty="0"/>
              <a:t>.</a:t>
            </a:r>
          </a:p>
          <a:p>
            <a:r>
              <a:rPr lang="fr-FR" dirty="0"/>
              <a:t>Ces différents canaux d’apprentissage du sport pendant l’enfance et l’adolescence</a:t>
            </a:r>
          </a:p>
          <a:p>
            <a:r>
              <a:rPr lang="fr-FR" dirty="0"/>
              <a:t>expliquent que la pratique physique et sportive régulière est très fréquente à 15 ans,</a:t>
            </a:r>
          </a:p>
          <a:p>
            <a:r>
              <a:rPr lang="fr-FR" dirty="0"/>
              <a:t>autour de 90 % pour les jeunes hommes et de 80 % pour les jeunes femmes</a:t>
            </a:r>
          </a:p>
          <a:p>
            <a:r>
              <a:rPr lang="fr-FR" dirty="0"/>
              <a:t>en 2020 (hors EPS). L’écart entre jeunes femmes et jeunes hommes se construit</a:t>
            </a:r>
          </a:p>
          <a:p>
            <a:r>
              <a:rPr lang="fr-FR" dirty="0"/>
              <a:t>dès l’enfance </a:t>
            </a:r>
          </a:p>
          <a:p>
            <a:r>
              <a:rPr lang="fr-FR" dirty="0"/>
              <a:t>.</a:t>
            </a:r>
          </a:p>
          <a:p>
            <a:r>
              <a:rPr lang="fr-FR" dirty="0"/>
              <a:t>La pratique sportive décroît ensuite régulièrement, ce que l’ENPPS permet de</a:t>
            </a:r>
          </a:p>
          <a:p>
            <a:r>
              <a:rPr lang="fr-FR" dirty="0" err="1"/>
              <a:t>mesu</a:t>
            </a:r>
            <a:r>
              <a:rPr lang="fr-FR" dirty="0"/>
              <a:t> </a:t>
            </a:r>
            <a:r>
              <a:rPr lang="fr-FR" dirty="0" err="1"/>
              <a:t>rer</a:t>
            </a:r>
            <a:r>
              <a:rPr lang="fr-FR" dirty="0"/>
              <a:t> finement, en distinguant les différentes phases de vie, grâce à la taille de</a:t>
            </a:r>
          </a:p>
          <a:p>
            <a:r>
              <a:rPr lang="fr-FR" dirty="0"/>
              <a:t>l’échantillon enquêté. Les femmes ont d’abord un creux de pratique au moment</a:t>
            </a:r>
          </a:p>
          <a:p>
            <a:r>
              <a:rPr lang="fr-FR" dirty="0"/>
              <a:t>où elles atteignent l’âge de la maternité, entre 28 et 38 ans, puis un léger regain</a:t>
            </a:r>
          </a:p>
          <a:p>
            <a:r>
              <a:rPr lang="fr-FR" dirty="0"/>
              <a:t>par la suite (graphique 3). La pratique sportive des femmes comme des hommes</a:t>
            </a:r>
          </a:p>
          <a:p>
            <a:r>
              <a:rPr lang="fr-FR" dirty="0"/>
              <a:t>décroît ensuite à nouveau au moment d’atteindre la cinquantaine, avant de repartir</a:t>
            </a:r>
          </a:p>
          <a:p>
            <a:r>
              <a:rPr lang="fr-FR" dirty="0"/>
              <a:t>à la hausse aux alentours de 60 ans, vraisemblablement en lien avec l’arrivée à la</a:t>
            </a:r>
          </a:p>
          <a:p>
            <a:r>
              <a:rPr lang="fr-FR" dirty="0"/>
              <a:t>retraite. Enfin, la pratique sportive s’érode nettement à partir de 70 ans, en particulier</a:t>
            </a:r>
          </a:p>
          <a:p>
            <a:r>
              <a:rPr lang="fr-FR" dirty="0"/>
              <a:t>pour les femmes.</a:t>
            </a:r>
          </a:p>
          <a:p>
            <a:endParaRPr lang="fr-FR" dirty="0"/>
          </a:p>
          <a:p>
            <a:r>
              <a:rPr lang="fr-FR" dirty="0"/>
              <a:t>L’activité physique ou sportive régulière diminue avec l’âge : 83 % des 15-24 ans pratiquent chaque semaine, contre 70 % des 25-49 ans, 61 % des 50-64 ans et 50 % des 65 ans ou plus. Chez les femmes, elle diminue fortement entre 25 et 35 ans et augmente à nouveau entre 35 et 45 ans (</a:t>
            </a:r>
            <a:r>
              <a:rPr lang="fr-FR" dirty="0">
                <a:hlinkClick r:id="rId3"/>
              </a:rPr>
              <a:t>figure 4</a:t>
            </a:r>
            <a:r>
              <a:rPr lang="fr-FR" dirty="0"/>
              <a:t>). La présence d’enfants en bas âge au domicile pourrait expliquer cette diminution qui ne s’observe pas chez les hommes. Leur pratique régulière du sport varie peu entre 30 et 45 ans. Elle devient moins fréquente entre 45 et 55 ans pour les hommes et les femmes, puis augmente à nouveau vers 60-65 ans, avec le départ en retraite et l’augmentation du temps disponible pour les loisirs. Passés 65 ans, les sportifs réguliers deviennent plus rares, vraisemblablement du fait de la dégradation de l’état de santé des personnes. L’absence de toute pratique physique ou sportive au cours des douze derniers mois est plus fréquente chez les plus âgés, avec un écart plus marqué entre les hommes et les femmes : parmi les 65 ans ou plus, 45 % des femmes et 32 % des hommes n’ont aucune pratique, contre 7 % pour les femmes comme pour les hommes de 15-24 ans.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88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D348E-449D-4CA3-9DBD-C64A32170578}" type="slidenum">
              <a:rPr kumimoji="0" lang="fr-FR"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67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object 2"/>
          <p:cNvSpPr/>
          <p:nvPr userDrawn="1"/>
        </p:nvSpPr>
        <p:spPr>
          <a:xfrm>
            <a:off x="591901" y="5"/>
            <a:ext cx="11599052" cy="1079655"/>
          </a:xfrm>
          <a:custGeom>
            <a:avLst/>
            <a:gdLst/>
            <a:ahLst/>
            <a:cxnLst/>
            <a:rect l="l" t="t" r="r" b="b"/>
            <a:pathLst>
              <a:path w="10173335" h="2198370">
                <a:moveTo>
                  <a:pt x="10172852" y="0"/>
                </a:moveTo>
                <a:lnTo>
                  <a:pt x="0" y="0"/>
                </a:lnTo>
                <a:lnTo>
                  <a:pt x="43789" y="1672208"/>
                </a:lnTo>
                <a:lnTo>
                  <a:pt x="59880" y="1976263"/>
                </a:lnTo>
                <a:lnTo>
                  <a:pt x="120794" y="2132399"/>
                </a:lnTo>
                <a:lnTo>
                  <a:pt x="276527" y="2189923"/>
                </a:lnTo>
                <a:lnTo>
                  <a:pt x="577075" y="2198141"/>
                </a:lnTo>
                <a:lnTo>
                  <a:pt x="590753" y="2198052"/>
                </a:lnTo>
                <a:lnTo>
                  <a:pt x="10172852" y="1947138"/>
                </a:lnTo>
                <a:lnTo>
                  <a:pt x="10172852" y="0"/>
                </a:lnTo>
                <a:close/>
              </a:path>
            </a:pathLst>
          </a:custGeom>
          <a:solidFill>
            <a:srgbClr val="DDF0ED"/>
          </a:solidFill>
        </p:spPr>
        <p:txBody>
          <a:bodyPr wrap="square" lIns="0" tIns="0" rIns="0" bIns="0" rtlCol="0"/>
          <a:lstStyle/>
          <a:p>
            <a:endParaRPr sz="1632"/>
          </a:p>
        </p:txBody>
      </p:sp>
      <p:sp>
        <p:nvSpPr>
          <p:cNvPr id="8" name="object 3"/>
          <p:cNvSpPr/>
          <p:nvPr userDrawn="1"/>
        </p:nvSpPr>
        <p:spPr>
          <a:xfrm>
            <a:off x="364095" y="403004"/>
            <a:ext cx="251225" cy="184838"/>
          </a:xfrm>
          <a:custGeom>
            <a:avLst/>
            <a:gdLst/>
            <a:ahLst/>
            <a:cxnLst/>
            <a:rect l="l" t="t" r="r" b="b"/>
            <a:pathLst>
              <a:path w="220345" h="203834">
                <a:moveTo>
                  <a:pt x="0" y="203580"/>
                </a:moveTo>
                <a:lnTo>
                  <a:pt x="219862" y="203580"/>
                </a:lnTo>
                <a:lnTo>
                  <a:pt x="219862" y="0"/>
                </a:lnTo>
                <a:lnTo>
                  <a:pt x="0" y="0"/>
                </a:lnTo>
                <a:lnTo>
                  <a:pt x="0" y="203580"/>
                </a:lnTo>
                <a:close/>
              </a:path>
            </a:pathLst>
          </a:custGeom>
          <a:solidFill>
            <a:srgbClr val="231F20"/>
          </a:solidFill>
        </p:spPr>
        <p:txBody>
          <a:bodyPr wrap="square" lIns="0" tIns="0" rIns="0" bIns="0" rtlCol="0"/>
          <a:lstStyle/>
          <a:p>
            <a:endParaRPr sz="1632"/>
          </a:p>
        </p:txBody>
      </p:sp>
      <p:sp>
        <p:nvSpPr>
          <p:cNvPr id="9" name="object 4"/>
          <p:cNvSpPr/>
          <p:nvPr userDrawn="1"/>
        </p:nvSpPr>
        <p:spPr>
          <a:xfrm>
            <a:off x="614768" y="403004"/>
            <a:ext cx="861948" cy="184838"/>
          </a:xfrm>
          <a:custGeom>
            <a:avLst/>
            <a:gdLst/>
            <a:ahLst/>
            <a:cxnLst/>
            <a:rect l="l" t="t" r="r" b="b"/>
            <a:pathLst>
              <a:path w="765175" h="203834">
                <a:moveTo>
                  <a:pt x="0" y="203580"/>
                </a:moveTo>
                <a:lnTo>
                  <a:pt x="765086" y="203580"/>
                </a:lnTo>
                <a:lnTo>
                  <a:pt x="765086" y="0"/>
                </a:lnTo>
                <a:lnTo>
                  <a:pt x="0" y="0"/>
                </a:lnTo>
                <a:lnTo>
                  <a:pt x="0" y="203580"/>
                </a:lnTo>
                <a:close/>
              </a:path>
            </a:pathLst>
          </a:custGeom>
          <a:solidFill>
            <a:srgbClr val="A4A297"/>
          </a:solidFill>
        </p:spPr>
        <p:txBody>
          <a:bodyPr wrap="square" lIns="0" tIns="0" rIns="0" bIns="0" rtlCol="0"/>
          <a:lstStyle/>
          <a:p>
            <a:endParaRPr sz="1632"/>
          </a:p>
        </p:txBody>
      </p:sp>
      <p:sp>
        <p:nvSpPr>
          <p:cNvPr id="13" name="object 11"/>
          <p:cNvSpPr/>
          <p:nvPr userDrawn="1"/>
        </p:nvSpPr>
        <p:spPr>
          <a:xfrm>
            <a:off x="11160820" y="258289"/>
            <a:ext cx="22444" cy="0"/>
          </a:xfrm>
          <a:custGeom>
            <a:avLst/>
            <a:gdLst/>
            <a:ahLst/>
            <a:cxnLst/>
            <a:rect l="l" t="t" r="r" b="b"/>
            <a:pathLst>
              <a:path w="19684">
                <a:moveTo>
                  <a:pt x="0" y="0"/>
                </a:moveTo>
                <a:lnTo>
                  <a:pt x="19570" y="0"/>
                </a:lnTo>
              </a:path>
            </a:pathLst>
          </a:custGeom>
          <a:ln w="27228">
            <a:solidFill>
              <a:srgbClr val="231F20"/>
            </a:solidFill>
          </a:ln>
        </p:spPr>
        <p:txBody>
          <a:bodyPr wrap="square" lIns="0" tIns="0" rIns="0" bIns="0" rtlCol="0"/>
          <a:lstStyle/>
          <a:p>
            <a:endParaRPr sz="1632"/>
          </a:p>
        </p:txBody>
      </p:sp>
      <p:sp>
        <p:nvSpPr>
          <p:cNvPr id="14" name="object 12"/>
          <p:cNvSpPr/>
          <p:nvPr userDrawn="1"/>
        </p:nvSpPr>
        <p:spPr>
          <a:xfrm>
            <a:off x="11171976" y="290316"/>
            <a:ext cx="0" cy="230327"/>
          </a:xfrm>
          <a:custGeom>
            <a:avLst/>
            <a:gdLst/>
            <a:ahLst/>
            <a:cxnLst/>
            <a:rect l="l" t="t" r="r" b="b"/>
            <a:pathLst>
              <a:path h="254000">
                <a:moveTo>
                  <a:pt x="0" y="0"/>
                </a:moveTo>
                <a:lnTo>
                  <a:pt x="0" y="253606"/>
                </a:lnTo>
              </a:path>
            </a:pathLst>
          </a:custGeom>
          <a:ln w="19570">
            <a:solidFill>
              <a:srgbClr val="231F20"/>
            </a:solidFill>
          </a:ln>
        </p:spPr>
        <p:txBody>
          <a:bodyPr wrap="square" lIns="0" tIns="0" rIns="0" bIns="0" rtlCol="0"/>
          <a:lstStyle/>
          <a:p>
            <a:endParaRPr sz="1632"/>
          </a:p>
        </p:txBody>
      </p:sp>
      <p:sp>
        <p:nvSpPr>
          <p:cNvPr id="15" name="object 13"/>
          <p:cNvSpPr/>
          <p:nvPr userDrawn="1"/>
        </p:nvSpPr>
        <p:spPr>
          <a:xfrm>
            <a:off x="11231653" y="289928"/>
            <a:ext cx="156382" cy="230903"/>
          </a:xfrm>
          <a:custGeom>
            <a:avLst/>
            <a:gdLst/>
            <a:ahLst/>
            <a:cxnLst/>
            <a:rect l="l" t="t" r="r" b="b"/>
            <a:pathLst>
              <a:path w="137159" h="254634">
                <a:moveTo>
                  <a:pt x="68084" y="0"/>
                </a:moveTo>
                <a:lnTo>
                  <a:pt x="30102" y="11657"/>
                </a:lnTo>
                <a:lnTo>
                  <a:pt x="5321" y="41910"/>
                </a:lnTo>
                <a:lnTo>
                  <a:pt x="0" y="68516"/>
                </a:lnTo>
                <a:lnTo>
                  <a:pt x="0" y="254038"/>
                </a:lnTo>
                <a:lnTo>
                  <a:pt x="19570" y="254038"/>
                </a:lnTo>
                <a:lnTo>
                  <a:pt x="19593" y="61583"/>
                </a:lnTo>
                <a:lnTo>
                  <a:pt x="20853" y="55321"/>
                </a:lnTo>
                <a:lnTo>
                  <a:pt x="54952" y="20853"/>
                </a:lnTo>
                <a:lnTo>
                  <a:pt x="61277" y="19570"/>
                </a:lnTo>
                <a:lnTo>
                  <a:pt x="116110" y="19570"/>
                </a:lnTo>
                <a:lnTo>
                  <a:pt x="111709" y="15577"/>
                </a:lnTo>
                <a:lnTo>
                  <a:pt x="75011" y="333"/>
                </a:lnTo>
                <a:lnTo>
                  <a:pt x="68084" y="0"/>
                </a:lnTo>
                <a:close/>
              </a:path>
              <a:path w="137159" h="254634">
                <a:moveTo>
                  <a:pt x="116110" y="19570"/>
                </a:moveTo>
                <a:lnTo>
                  <a:pt x="74891" y="19570"/>
                </a:lnTo>
                <a:lnTo>
                  <a:pt x="81280" y="20853"/>
                </a:lnTo>
                <a:lnTo>
                  <a:pt x="93192" y="25958"/>
                </a:lnTo>
                <a:lnTo>
                  <a:pt x="116995" y="61583"/>
                </a:lnTo>
                <a:lnTo>
                  <a:pt x="117017" y="254038"/>
                </a:lnTo>
                <a:lnTo>
                  <a:pt x="136588" y="254038"/>
                </a:lnTo>
                <a:lnTo>
                  <a:pt x="136588" y="68516"/>
                </a:lnTo>
                <a:lnTo>
                  <a:pt x="136255" y="61583"/>
                </a:lnTo>
                <a:lnTo>
                  <a:pt x="121017" y="24881"/>
                </a:lnTo>
                <a:lnTo>
                  <a:pt x="116586" y="20002"/>
                </a:lnTo>
                <a:lnTo>
                  <a:pt x="116110" y="19570"/>
                </a:lnTo>
                <a:close/>
              </a:path>
            </a:pathLst>
          </a:custGeom>
          <a:solidFill>
            <a:srgbClr val="231F20"/>
          </a:solidFill>
        </p:spPr>
        <p:txBody>
          <a:bodyPr wrap="square" lIns="0" tIns="0" rIns="0" bIns="0" rtlCol="0"/>
          <a:lstStyle/>
          <a:p>
            <a:endParaRPr sz="1632"/>
          </a:p>
        </p:txBody>
      </p:sp>
      <p:sp>
        <p:nvSpPr>
          <p:cNvPr id="16" name="object 14"/>
          <p:cNvSpPr/>
          <p:nvPr userDrawn="1"/>
        </p:nvSpPr>
        <p:spPr>
          <a:xfrm>
            <a:off x="11416006" y="245944"/>
            <a:ext cx="78191" cy="319004"/>
          </a:xfrm>
          <a:custGeom>
            <a:avLst/>
            <a:gdLst/>
            <a:ahLst/>
            <a:cxnLst/>
            <a:rect l="l" t="t" r="r" b="b"/>
            <a:pathLst>
              <a:path w="68579" h="351790">
                <a:moveTo>
                  <a:pt x="68503" y="48933"/>
                </a:moveTo>
                <a:lnTo>
                  <a:pt x="48933" y="48933"/>
                </a:lnTo>
                <a:lnTo>
                  <a:pt x="48909" y="289895"/>
                </a:lnTo>
                <a:lnTo>
                  <a:pt x="47663" y="296164"/>
                </a:lnTo>
                <a:lnTo>
                  <a:pt x="13119" y="330631"/>
                </a:lnTo>
                <a:lnTo>
                  <a:pt x="6807" y="331901"/>
                </a:lnTo>
                <a:lnTo>
                  <a:pt x="0" y="331901"/>
                </a:lnTo>
                <a:lnTo>
                  <a:pt x="0" y="351472"/>
                </a:lnTo>
                <a:lnTo>
                  <a:pt x="38349" y="339825"/>
                </a:lnTo>
                <a:lnTo>
                  <a:pt x="63195" y="309562"/>
                </a:lnTo>
                <a:lnTo>
                  <a:pt x="68503" y="282968"/>
                </a:lnTo>
                <a:lnTo>
                  <a:pt x="68503" y="48933"/>
                </a:lnTo>
                <a:close/>
              </a:path>
              <a:path w="68579" h="351790">
                <a:moveTo>
                  <a:pt x="68503" y="0"/>
                </a:moveTo>
                <a:lnTo>
                  <a:pt x="48933" y="0"/>
                </a:lnTo>
                <a:lnTo>
                  <a:pt x="48933" y="27228"/>
                </a:lnTo>
                <a:lnTo>
                  <a:pt x="68503" y="27228"/>
                </a:lnTo>
                <a:lnTo>
                  <a:pt x="68503" y="0"/>
                </a:lnTo>
                <a:close/>
              </a:path>
            </a:pathLst>
          </a:custGeom>
          <a:solidFill>
            <a:srgbClr val="231F20"/>
          </a:solidFill>
        </p:spPr>
        <p:txBody>
          <a:bodyPr wrap="square" lIns="0" tIns="0" rIns="0" bIns="0" rtlCol="0"/>
          <a:lstStyle/>
          <a:p>
            <a:endParaRPr sz="1632"/>
          </a:p>
        </p:txBody>
      </p:sp>
      <p:sp>
        <p:nvSpPr>
          <p:cNvPr id="17" name="object 15"/>
          <p:cNvSpPr/>
          <p:nvPr userDrawn="1"/>
        </p:nvSpPr>
        <p:spPr>
          <a:xfrm>
            <a:off x="11542631" y="289924"/>
            <a:ext cx="156382" cy="230903"/>
          </a:xfrm>
          <a:custGeom>
            <a:avLst/>
            <a:gdLst/>
            <a:ahLst/>
            <a:cxnLst/>
            <a:rect l="l" t="t" r="r" b="b"/>
            <a:pathLst>
              <a:path w="137159" h="254634">
                <a:moveTo>
                  <a:pt x="68503" y="0"/>
                </a:moveTo>
                <a:lnTo>
                  <a:pt x="30149" y="11657"/>
                </a:lnTo>
                <a:lnTo>
                  <a:pt x="5308" y="41922"/>
                </a:lnTo>
                <a:lnTo>
                  <a:pt x="0" y="68516"/>
                </a:lnTo>
                <a:lnTo>
                  <a:pt x="0" y="185534"/>
                </a:lnTo>
                <a:lnTo>
                  <a:pt x="11639" y="223881"/>
                </a:lnTo>
                <a:lnTo>
                  <a:pt x="41910" y="248716"/>
                </a:lnTo>
                <a:lnTo>
                  <a:pt x="68503" y="254038"/>
                </a:lnTo>
                <a:lnTo>
                  <a:pt x="75416" y="253706"/>
                </a:lnTo>
                <a:lnTo>
                  <a:pt x="111715" y="238467"/>
                </a:lnTo>
                <a:lnTo>
                  <a:pt x="116111" y="234467"/>
                </a:lnTo>
                <a:lnTo>
                  <a:pt x="61696" y="234467"/>
                </a:lnTo>
                <a:lnTo>
                  <a:pt x="55308" y="233197"/>
                </a:lnTo>
                <a:lnTo>
                  <a:pt x="20840" y="198653"/>
                </a:lnTo>
                <a:lnTo>
                  <a:pt x="19570" y="178727"/>
                </a:lnTo>
                <a:lnTo>
                  <a:pt x="20840" y="172415"/>
                </a:lnTo>
                <a:lnTo>
                  <a:pt x="55308" y="138302"/>
                </a:lnTo>
                <a:lnTo>
                  <a:pt x="57458" y="137871"/>
                </a:lnTo>
                <a:lnTo>
                  <a:pt x="19570" y="137871"/>
                </a:lnTo>
                <a:lnTo>
                  <a:pt x="19594" y="61589"/>
                </a:lnTo>
                <a:lnTo>
                  <a:pt x="43395" y="25958"/>
                </a:lnTo>
                <a:lnTo>
                  <a:pt x="61696" y="19583"/>
                </a:lnTo>
                <a:lnTo>
                  <a:pt x="116124" y="19583"/>
                </a:lnTo>
                <a:lnTo>
                  <a:pt x="111715" y="15577"/>
                </a:lnTo>
                <a:lnTo>
                  <a:pt x="75416" y="333"/>
                </a:lnTo>
                <a:lnTo>
                  <a:pt x="68503" y="0"/>
                </a:lnTo>
                <a:close/>
              </a:path>
              <a:path w="137159" h="254634">
                <a:moveTo>
                  <a:pt x="136588" y="185534"/>
                </a:moveTo>
                <a:lnTo>
                  <a:pt x="117017" y="185534"/>
                </a:lnTo>
                <a:lnTo>
                  <a:pt x="116993" y="192461"/>
                </a:lnTo>
                <a:lnTo>
                  <a:pt x="115735" y="198653"/>
                </a:lnTo>
                <a:lnTo>
                  <a:pt x="81622" y="233197"/>
                </a:lnTo>
                <a:lnTo>
                  <a:pt x="75311" y="234467"/>
                </a:lnTo>
                <a:lnTo>
                  <a:pt x="116111" y="234467"/>
                </a:lnTo>
                <a:lnTo>
                  <a:pt x="135256" y="199202"/>
                </a:lnTo>
                <a:lnTo>
                  <a:pt x="136261" y="192341"/>
                </a:lnTo>
                <a:lnTo>
                  <a:pt x="136588" y="185534"/>
                </a:lnTo>
                <a:close/>
              </a:path>
              <a:path w="137159" h="254634">
                <a:moveTo>
                  <a:pt x="116124" y="19583"/>
                </a:moveTo>
                <a:lnTo>
                  <a:pt x="75311" y="19583"/>
                </a:lnTo>
                <a:lnTo>
                  <a:pt x="81622" y="20853"/>
                </a:lnTo>
                <a:lnTo>
                  <a:pt x="93256" y="25958"/>
                </a:lnTo>
                <a:lnTo>
                  <a:pt x="116993" y="61589"/>
                </a:lnTo>
                <a:lnTo>
                  <a:pt x="116993" y="75443"/>
                </a:lnTo>
                <a:lnTo>
                  <a:pt x="93256" y="110718"/>
                </a:lnTo>
                <a:lnTo>
                  <a:pt x="75311" y="117449"/>
                </a:lnTo>
                <a:lnTo>
                  <a:pt x="68503" y="117449"/>
                </a:lnTo>
                <a:lnTo>
                  <a:pt x="61386" y="117782"/>
                </a:lnTo>
                <a:lnTo>
                  <a:pt x="24447" y="133261"/>
                </a:lnTo>
                <a:lnTo>
                  <a:pt x="19570" y="137871"/>
                </a:lnTo>
                <a:lnTo>
                  <a:pt x="57458" y="137871"/>
                </a:lnTo>
                <a:lnTo>
                  <a:pt x="61696" y="137020"/>
                </a:lnTo>
                <a:lnTo>
                  <a:pt x="68503" y="137020"/>
                </a:lnTo>
                <a:lnTo>
                  <a:pt x="106476" y="125374"/>
                </a:lnTo>
                <a:lnTo>
                  <a:pt x="131267" y="95110"/>
                </a:lnTo>
                <a:lnTo>
                  <a:pt x="136588" y="68516"/>
                </a:lnTo>
                <a:lnTo>
                  <a:pt x="136255" y="61589"/>
                </a:lnTo>
                <a:lnTo>
                  <a:pt x="121010" y="24886"/>
                </a:lnTo>
                <a:lnTo>
                  <a:pt x="116586" y="20002"/>
                </a:lnTo>
                <a:lnTo>
                  <a:pt x="116124" y="19583"/>
                </a:lnTo>
                <a:close/>
              </a:path>
            </a:pathLst>
          </a:custGeom>
          <a:solidFill>
            <a:srgbClr val="231F20"/>
          </a:solidFill>
        </p:spPr>
        <p:txBody>
          <a:bodyPr wrap="square" lIns="0" tIns="0" rIns="0" bIns="0" rtlCol="0"/>
          <a:lstStyle/>
          <a:p>
            <a:endParaRPr sz="1632"/>
          </a:p>
        </p:txBody>
      </p:sp>
      <p:sp>
        <p:nvSpPr>
          <p:cNvPr id="18" name="object 16"/>
          <p:cNvSpPr/>
          <p:nvPr userDrawn="1"/>
        </p:nvSpPr>
        <p:spPr>
          <a:xfrm>
            <a:off x="11746875" y="290317"/>
            <a:ext cx="156382" cy="274665"/>
          </a:xfrm>
          <a:custGeom>
            <a:avLst/>
            <a:gdLst/>
            <a:ahLst/>
            <a:cxnLst/>
            <a:rect l="l" t="t" r="r" b="b"/>
            <a:pathLst>
              <a:path w="137159" h="302895">
                <a:moveTo>
                  <a:pt x="68503" y="0"/>
                </a:moveTo>
                <a:lnTo>
                  <a:pt x="30149" y="11652"/>
                </a:lnTo>
                <a:lnTo>
                  <a:pt x="5308" y="41910"/>
                </a:lnTo>
                <a:lnTo>
                  <a:pt x="0" y="68503"/>
                </a:lnTo>
                <a:lnTo>
                  <a:pt x="0" y="302539"/>
                </a:lnTo>
                <a:lnTo>
                  <a:pt x="19570" y="302539"/>
                </a:lnTo>
                <a:lnTo>
                  <a:pt x="19570" y="233184"/>
                </a:lnTo>
                <a:lnTo>
                  <a:pt x="57995" y="233184"/>
                </a:lnTo>
                <a:lnTo>
                  <a:pt x="23398" y="204350"/>
                </a:lnTo>
                <a:lnTo>
                  <a:pt x="19570" y="185521"/>
                </a:lnTo>
                <a:lnTo>
                  <a:pt x="19596" y="61576"/>
                </a:lnTo>
                <a:lnTo>
                  <a:pt x="43751" y="25958"/>
                </a:lnTo>
                <a:lnTo>
                  <a:pt x="61696" y="19570"/>
                </a:lnTo>
                <a:lnTo>
                  <a:pt x="116541" y="19570"/>
                </a:lnTo>
                <a:lnTo>
                  <a:pt x="112133" y="15576"/>
                </a:lnTo>
                <a:lnTo>
                  <a:pt x="75430" y="333"/>
                </a:lnTo>
                <a:lnTo>
                  <a:pt x="68503" y="0"/>
                </a:lnTo>
                <a:close/>
              </a:path>
              <a:path w="137159" h="302895">
                <a:moveTo>
                  <a:pt x="57995" y="233184"/>
                </a:moveTo>
                <a:lnTo>
                  <a:pt x="19570" y="233184"/>
                </a:lnTo>
                <a:lnTo>
                  <a:pt x="24618" y="237813"/>
                </a:lnTo>
                <a:lnTo>
                  <a:pt x="61400" y="253692"/>
                </a:lnTo>
                <a:lnTo>
                  <a:pt x="68503" y="254038"/>
                </a:lnTo>
                <a:lnTo>
                  <a:pt x="75526" y="253692"/>
                </a:lnTo>
                <a:lnTo>
                  <a:pt x="112133" y="238461"/>
                </a:lnTo>
                <a:lnTo>
                  <a:pt x="116541" y="234467"/>
                </a:lnTo>
                <a:lnTo>
                  <a:pt x="68503" y="234467"/>
                </a:lnTo>
                <a:lnTo>
                  <a:pt x="58690" y="233398"/>
                </a:lnTo>
                <a:lnTo>
                  <a:pt x="57995" y="233184"/>
                </a:lnTo>
                <a:close/>
              </a:path>
              <a:path w="137159" h="302895">
                <a:moveTo>
                  <a:pt x="116541" y="19570"/>
                </a:moveTo>
                <a:lnTo>
                  <a:pt x="75311" y="19570"/>
                </a:lnTo>
                <a:lnTo>
                  <a:pt x="81622" y="20853"/>
                </a:lnTo>
                <a:lnTo>
                  <a:pt x="93256" y="25958"/>
                </a:lnTo>
                <a:lnTo>
                  <a:pt x="117413" y="61576"/>
                </a:lnTo>
                <a:lnTo>
                  <a:pt x="117412" y="192450"/>
                </a:lnTo>
                <a:lnTo>
                  <a:pt x="93256" y="227723"/>
                </a:lnTo>
                <a:lnTo>
                  <a:pt x="75311" y="234467"/>
                </a:lnTo>
                <a:lnTo>
                  <a:pt x="116541" y="234467"/>
                </a:lnTo>
                <a:lnTo>
                  <a:pt x="135682" y="199194"/>
                </a:lnTo>
                <a:lnTo>
                  <a:pt x="137007" y="185521"/>
                </a:lnTo>
                <a:lnTo>
                  <a:pt x="137007" y="68503"/>
                </a:lnTo>
                <a:lnTo>
                  <a:pt x="125363" y="30160"/>
                </a:lnTo>
                <a:lnTo>
                  <a:pt x="117017" y="20002"/>
                </a:lnTo>
                <a:lnTo>
                  <a:pt x="116541" y="19570"/>
                </a:lnTo>
                <a:close/>
              </a:path>
            </a:pathLst>
          </a:custGeom>
          <a:solidFill>
            <a:srgbClr val="231F20"/>
          </a:solidFill>
        </p:spPr>
        <p:txBody>
          <a:bodyPr wrap="square" lIns="0" tIns="0" rIns="0" bIns="0" rtlCol="0"/>
          <a:lstStyle/>
          <a:p>
            <a:endParaRPr sz="1632"/>
          </a:p>
        </p:txBody>
      </p:sp>
      <p:sp>
        <p:nvSpPr>
          <p:cNvPr id="19" name="object 17"/>
          <p:cNvSpPr/>
          <p:nvPr userDrawn="1"/>
        </p:nvSpPr>
        <p:spPr>
          <a:xfrm>
            <a:off x="10690486" y="228645"/>
            <a:ext cx="379371" cy="143955"/>
          </a:xfrm>
          <a:custGeom>
            <a:avLst/>
            <a:gdLst/>
            <a:ahLst/>
            <a:cxnLst/>
            <a:rect l="l" t="t" r="r" b="b"/>
            <a:pathLst>
              <a:path w="332740" h="158750">
                <a:moveTo>
                  <a:pt x="267003" y="35559"/>
                </a:moveTo>
                <a:lnTo>
                  <a:pt x="166992" y="35559"/>
                </a:lnTo>
                <a:lnTo>
                  <a:pt x="213757" y="42634"/>
                </a:lnTo>
                <a:lnTo>
                  <a:pt x="253903" y="60955"/>
                </a:lnTo>
                <a:lnTo>
                  <a:pt x="287426" y="90165"/>
                </a:lnTo>
                <a:lnTo>
                  <a:pt x="314325" y="129908"/>
                </a:lnTo>
                <a:lnTo>
                  <a:pt x="316560" y="137844"/>
                </a:lnTo>
                <a:lnTo>
                  <a:pt x="317747" y="146340"/>
                </a:lnTo>
                <a:lnTo>
                  <a:pt x="320840" y="153834"/>
                </a:lnTo>
                <a:lnTo>
                  <a:pt x="328790" y="158762"/>
                </a:lnTo>
                <a:lnTo>
                  <a:pt x="332084" y="151563"/>
                </a:lnTo>
                <a:lnTo>
                  <a:pt x="332320" y="144311"/>
                </a:lnTo>
                <a:lnTo>
                  <a:pt x="330804" y="137118"/>
                </a:lnTo>
                <a:lnTo>
                  <a:pt x="328841" y="130098"/>
                </a:lnTo>
                <a:lnTo>
                  <a:pt x="316202" y="95047"/>
                </a:lnTo>
                <a:lnTo>
                  <a:pt x="297384" y="64776"/>
                </a:lnTo>
                <a:lnTo>
                  <a:pt x="272435" y="39219"/>
                </a:lnTo>
                <a:lnTo>
                  <a:pt x="267003" y="35559"/>
                </a:lnTo>
                <a:close/>
              </a:path>
              <a:path w="332740" h="158750">
                <a:moveTo>
                  <a:pt x="133451" y="0"/>
                </a:moveTo>
                <a:lnTo>
                  <a:pt x="125907" y="2692"/>
                </a:lnTo>
                <a:lnTo>
                  <a:pt x="118287" y="5206"/>
                </a:lnTo>
                <a:lnTo>
                  <a:pt x="110820" y="8102"/>
                </a:lnTo>
                <a:lnTo>
                  <a:pt x="71462" y="27655"/>
                </a:lnTo>
                <a:lnTo>
                  <a:pt x="39274" y="53787"/>
                </a:lnTo>
                <a:lnTo>
                  <a:pt x="15154" y="87316"/>
                </a:lnTo>
                <a:lnTo>
                  <a:pt x="0" y="129057"/>
                </a:lnTo>
                <a:lnTo>
                  <a:pt x="1892" y="134378"/>
                </a:lnTo>
                <a:lnTo>
                  <a:pt x="4965" y="135470"/>
                </a:lnTo>
                <a:lnTo>
                  <a:pt x="9398" y="131660"/>
                </a:lnTo>
                <a:lnTo>
                  <a:pt x="12217" y="127050"/>
                </a:lnTo>
                <a:lnTo>
                  <a:pt x="14986" y="122415"/>
                </a:lnTo>
                <a:lnTo>
                  <a:pt x="17881" y="117843"/>
                </a:lnTo>
                <a:lnTo>
                  <a:pt x="46729" y="81663"/>
                </a:lnTo>
                <a:lnTo>
                  <a:pt x="81249" y="55541"/>
                </a:lnTo>
                <a:lnTo>
                  <a:pt x="121364" y="39999"/>
                </a:lnTo>
                <a:lnTo>
                  <a:pt x="166992" y="35559"/>
                </a:lnTo>
                <a:lnTo>
                  <a:pt x="267003" y="35559"/>
                </a:lnTo>
                <a:lnTo>
                  <a:pt x="241401" y="18313"/>
                </a:lnTo>
                <a:lnTo>
                  <a:pt x="215377" y="7517"/>
                </a:lnTo>
                <a:lnTo>
                  <a:pt x="188564" y="1960"/>
                </a:lnTo>
                <a:lnTo>
                  <a:pt x="161182" y="2"/>
                </a:lnTo>
                <a:lnTo>
                  <a:pt x="133451" y="0"/>
                </a:lnTo>
                <a:close/>
              </a:path>
            </a:pathLst>
          </a:custGeom>
          <a:solidFill>
            <a:srgbClr val="00B4A6"/>
          </a:solidFill>
        </p:spPr>
        <p:txBody>
          <a:bodyPr wrap="square" lIns="0" tIns="0" rIns="0" bIns="0" rtlCol="0"/>
          <a:lstStyle/>
          <a:p>
            <a:endParaRPr sz="1632"/>
          </a:p>
        </p:txBody>
      </p:sp>
      <p:sp>
        <p:nvSpPr>
          <p:cNvPr id="20" name="object 18"/>
          <p:cNvSpPr/>
          <p:nvPr userDrawn="1"/>
        </p:nvSpPr>
        <p:spPr>
          <a:xfrm>
            <a:off x="10684061" y="386734"/>
            <a:ext cx="388059" cy="164108"/>
          </a:xfrm>
          <a:custGeom>
            <a:avLst/>
            <a:gdLst/>
            <a:ahLst/>
            <a:cxnLst/>
            <a:rect l="l" t="t" r="r" b="b"/>
            <a:pathLst>
              <a:path w="340359" h="180975">
                <a:moveTo>
                  <a:pt x="1470" y="15494"/>
                </a:moveTo>
                <a:lnTo>
                  <a:pt x="581" y="20789"/>
                </a:lnTo>
                <a:lnTo>
                  <a:pt x="0" y="27348"/>
                </a:lnTo>
                <a:lnTo>
                  <a:pt x="265" y="34075"/>
                </a:lnTo>
                <a:lnTo>
                  <a:pt x="11912" y="77488"/>
                </a:lnTo>
                <a:lnTo>
                  <a:pt x="45596" y="128532"/>
                </a:lnTo>
                <a:lnTo>
                  <a:pt x="87084" y="160677"/>
                </a:lnTo>
                <a:lnTo>
                  <a:pt x="93748" y="163906"/>
                </a:lnTo>
                <a:lnTo>
                  <a:pt x="136432" y="178112"/>
                </a:lnTo>
                <a:lnTo>
                  <a:pt x="179842" y="180478"/>
                </a:lnTo>
                <a:lnTo>
                  <a:pt x="221762" y="172132"/>
                </a:lnTo>
                <a:lnTo>
                  <a:pt x="259977" y="154203"/>
                </a:lnTo>
                <a:lnTo>
                  <a:pt x="270952" y="145236"/>
                </a:lnTo>
                <a:lnTo>
                  <a:pt x="159442" y="145236"/>
                </a:lnTo>
                <a:lnTo>
                  <a:pt x="116205" y="136863"/>
                </a:lnTo>
                <a:lnTo>
                  <a:pt x="76030" y="116873"/>
                </a:lnTo>
                <a:lnTo>
                  <a:pt x="41589" y="85077"/>
                </a:lnTo>
                <a:lnTo>
                  <a:pt x="17329" y="46483"/>
                </a:lnTo>
                <a:lnTo>
                  <a:pt x="11820" y="32169"/>
                </a:lnTo>
                <a:lnTo>
                  <a:pt x="7756" y="22783"/>
                </a:lnTo>
                <a:lnTo>
                  <a:pt x="5381" y="21285"/>
                </a:lnTo>
                <a:lnTo>
                  <a:pt x="1470" y="15494"/>
                </a:lnTo>
                <a:close/>
              </a:path>
              <a:path w="340359" h="180975">
                <a:moveTo>
                  <a:pt x="336966" y="0"/>
                </a:moveTo>
                <a:lnTo>
                  <a:pt x="320989" y="51536"/>
                </a:lnTo>
                <a:lnTo>
                  <a:pt x="317128" y="56451"/>
                </a:lnTo>
                <a:lnTo>
                  <a:pt x="312607" y="60998"/>
                </a:lnTo>
                <a:lnTo>
                  <a:pt x="309496" y="66357"/>
                </a:lnTo>
                <a:lnTo>
                  <a:pt x="280765" y="102553"/>
                </a:lnTo>
                <a:lnTo>
                  <a:pt x="244396" y="127891"/>
                </a:lnTo>
                <a:lnTo>
                  <a:pt x="203064" y="142182"/>
                </a:lnTo>
                <a:lnTo>
                  <a:pt x="159442" y="145236"/>
                </a:lnTo>
                <a:lnTo>
                  <a:pt x="270952" y="145236"/>
                </a:lnTo>
                <a:lnTo>
                  <a:pt x="292271" y="127819"/>
                </a:lnTo>
                <a:lnTo>
                  <a:pt x="316428" y="94109"/>
                </a:lnTo>
                <a:lnTo>
                  <a:pt x="330235" y="54203"/>
                </a:lnTo>
                <a:lnTo>
                  <a:pt x="335855" y="41142"/>
                </a:lnTo>
                <a:lnTo>
                  <a:pt x="339239" y="27801"/>
                </a:lnTo>
                <a:lnTo>
                  <a:pt x="339804" y="14111"/>
                </a:lnTo>
                <a:lnTo>
                  <a:pt x="336966" y="0"/>
                </a:lnTo>
                <a:close/>
              </a:path>
            </a:pathLst>
          </a:custGeom>
          <a:solidFill>
            <a:srgbClr val="A4A297"/>
          </a:solidFill>
        </p:spPr>
        <p:txBody>
          <a:bodyPr wrap="square" lIns="0" tIns="0" rIns="0" bIns="0" rtlCol="0"/>
          <a:lstStyle/>
          <a:p>
            <a:endParaRPr sz="1632"/>
          </a:p>
        </p:txBody>
      </p:sp>
      <p:sp>
        <p:nvSpPr>
          <p:cNvPr id="21" name="object 19"/>
          <p:cNvSpPr/>
          <p:nvPr userDrawn="1"/>
        </p:nvSpPr>
        <p:spPr>
          <a:xfrm>
            <a:off x="10818545" y="351302"/>
            <a:ext cx="154210" cy="120922"/>
          </a:xfrm>
          <a:custGeom>
            <a:avLst/>
            <a:gdLst/>
            <a:ahLst/>
            <a:cxnLst/>
            <a:rect l="l" t="t" r="r" b="b"/>
            <a:pathLst>
              <a:path w="135254" h="133350">
                <a:moveTo>
                  <a:pt x="0" y="108775"/>
                </a:moveTo>
                <a:lnTo>
                  <a:pt x="22322" y="126028"/>
                </a:lnTo>
                <a:lnTo>
                  <a:pt x="47459" y="132842"/>
                </a:lnTo>
                <a:lnTo>
                  <a:pt x="74302" y="129149"/>
                </a:lnTo>
                <a:lnTo>
                  <a:pt x="101739" y="114884"/>
                </a:lnTo>
                <a:lnTo>
                  <a:pt x="102866" y="113730"/>
                </a:lnTo>
                <a:lnTo>
                  <a:pt x="45738" y="113730"/>
                </a:lnTo>
                <a:lnTo>
                  <a:pt x="0" y="108775"/>
                </a:lnTo>
                <a:close/>
              </a:path>
              <a:path w="135254" h="133350">
                <a:moveTo>
                  <a:pt x="120891" y="0"/>
                </a:moveTo>
                <a:lnTo>
                  <a:pt x="120244" y="46482"/>
                </a:lnTo>
                <a:lnTo>
                  <a:pt x="106846" y="81593"/>
                </a:lnTo>
                <a:lnTo>
                  <a:pt x="81682" y="104339"/>
                </a:lnTo>
                <a:lnTo>
                  <a:pt x="45738" y="113730"/>
                </a:lnTo>
                <a:lnTo>
                  <a:pt x="102866" y="113730"/>
                </a:lnTo>
                <a:lnTo>
                  <a:pt x="124007" y="92082"/>
                </a:lnTo>
                <a:lnTo>
                  <a:pt x="134761" y="64509"/>
                </a:lnTo>
                <a:lnTo>
                  <a:pt x="133791" y="33402"/>
                </a:lnTo>
                <a:lnTo>
                  <a:pt x="120891" y="0"/>
                </a:lnTo>
                <a:close/>
              </a:path>
            </a:pathLst>
          </a:custGeom>
          <a:solidFill>
            <a:srgbClr val="00B4A6"/>
          </a:solidFill>
        </p:spPr>
        <p:txBody>
          <a:bodyPr wrap="square" lIns="0" tIns="0" rIns="0" bIns="0" rtlCol="0"/>
          <a:lstStyle/>
          <a:p>
            <a:endParaRPr sz="1632"/>
          </a:p>
        </p:txBody>
      </p:sp>
      <p:sp>
        <p:nvSpPr>
          <p:cNvPr id="22" name="object 20"/>
          <p:cNvSpPr/>
          <p:nvPr userDrawn="1"/>
        </p:nvSpPr>
        <p:spPr>
          <a:xfrm>
            <a:off x="10775950" y="310392"/>
            <a:ext cx="157106" cy="114587"/>
          </a:xfrm>
          <a:custGeom>
            <a:avLst/>
            <a:gdLst/>
            <a:ahLst/>
            <a:cxnLst/>
            <a:rect l="l" t="t" r="r" b="b"/>
            <a:pathLst>
              <a:path w="137795" h="126365">
                <a:moveTo>
                  <a:pt x="84015" y="0"/>
                </a:moveTo>
                <a:lnTo>
                  <a:pt x="56754" y="3889"/>
                </a:lnTo>
                <a:lnTo>
                  <a:pt x="31427" y="18526"/>
                </a:lnTo>
                <a:lnTo>
                  <a:pt x="10244" y="42730"/>
                </a:lnTo>
                <a:lnTo>
                  <a:pt x="0" y="69616"/>
                </a:lnTo>
                <a:lnTo>
                  <a:pt x="925" y="97805"/>
                </a:lnTo>
                <a:lnTo>
                  <a:pt x="13254" y="125917"/>
                </a:lnTo>
                <a:lnTo>
                  <a:pt x="17849" y="71066"/>
                </a:lnTo>
                <a:lnTo>
                  <a:pt x="38066" y="37445"/>
                </a:lnTo>
                <a:lnTo>
                  <a:pt x="76890" y="22604"/>
                </a:lnTo>
                <a:lnTo>
                  <a:pt x="135092" y="22604"/>
                </a:lnTo>
                <a:lnTo>
                  <a:pt x="111452" y="6763"/>
                </a:lnTo>
                <a:lnTo>
                  <a:pt x="84015" y="0"/>
                </a:lnTo>
                <a:close/>
              </a:path>
              <a:path w="137795" h="126365">
                <a:moveTo>
                  <a:pt x="135092" y="22604"/>
                </a:moveTo>
                <a:lnTo>
                  <a:pt x="76890" y="22604"/>
                </a:lnTo>
                <a:lnTo>
                  <a:pt x="137307" y="24088"/>
                </a:lnTo>
                <a:lnTo>
                  <a:pt x="135092" y="22604"/>
                </a:lnTo>
                <a:close/>
              </a:path>
            </a:pathLst>
          </a:custGeom>
          <a:solidFill>
            <a:srgbClr val="A4A297"/>
          </a:solidFill>
        </p:spPr>
        <p:txBody>
          <a:bodyPr wrap="square" lIns="0" tIns="0" rIns="0" bIns="0" rtlCol="0"/>
          <a:lstStyle/>
          <a:p>
            <a:endParaRPr sz="1632"/>
          </a:p>
        </p:txBody>
      </p:sp>
      <p:sp>
        <p:nvSpPr>
          <p:cNvPr id="23" name="object 21"/>
          <p:cNvSpPr/>
          <p:nvPr userDrawn="1"/>
        </p:nvSpPr>
        <p:spPr>
          <a:xfrm>
            <a:off x="10869412" y="353850"/>
            <a:ext cx="59366" cy="74856"/>
          </a:xfrm>
          <a:custGeom>
            <a:avLst/>
            <a:gdLst/>
            <a:ahLst/>
            <a:cxnLst/>
            <a:rect l="l" t="t" r="r" b="b"/>
            <a:pathLst>
              <a:path w="52070" h="82550">
                <a:moveTo>
                  <a:pt x="29146" y="0"/>
                </a:moveTo>
                <a:lnTo>
                  <a:pt x="35193" y="25335"/>
                </a:lnTo>
                <a:lnTo>
                  <a:pt x="33137" y="47817"/>
                </a:lnTo>
                <a:lnTo>
                  <a:pt x="21799" y="67024"/>
                </a:lnTo>
                <a:lnTo>
                  <a:pt x="0" y="82537"/>
                </a:lnTo>
                <a:lnTo>
                  <a:pt x="15665" y="81969"/>
                </a:lnTo>
                <a:lnTo>
                  <a:pt x="29235" y="77560"/>
                </a:lnTo>
                <a:lnTo>
                  <a:pt x="40233" y="68848"/>
                </a:lnTo>
                <a:lnTo>
                  <a:pt x="48183" y="55372"/>
                </a:lnTo>
                <a:lnTo>
                  <a:pt x="51665" y="38988"/>
                </a:lnTo>
                <a:lnTo>
                  <a:pt x="49118" y="24357"/>
                </a:lnTo>
                <a:lnTo>
                  <a:pt x="41345" y="11389"/>
                </a:lnTo>
                <a:lnTo>
                  <a:pt x="29146" y="0"/>
                </a:lnTo>
                <a:close/>
              </a:path>
            </a:pathLst>
          </a:custGeom>
          <a:solidFill>
            <a:srgbClr val="00B4A6"/>
          </a:solidFill>
        </p:spPr>
        <p:txBody>
          <a:bodyPr wrap="square" lIns="0" tIns="0" rIns="0" bIns="0" rtlCol="0"/>
          <a:lstStyle/>
          <a:p>
            <a:endParaRPr sz="1632"/>
          </a:p>
        </p:txBody>
      </p:sp>
      <p:sp>
        <p:nvSpPr>
          <p:cNvPr id="24" name="object 22"/>
          <p:cNvSpPr/>
          <p:nvPr userDrawn="1"/>
        </p:nvSpPr>
        <p:spPr>
          <a:xfrm>
            <a:off x="10831953" y="350315"/>
            <a:ext cx="59366" cy="66795"/>
          </a:xfrm>
          <a:custGeom>
            <a:avLst/>
            <a:gdLst/>
            <a:ahLst/>
            <a:cxnLst/>
            <a:rect l="l" t="t" r="r" b="b"/>
            <a:pathLst>
              <a:path w="52070" h="73659">
                <a:moveTo>
                  <a:pt x="52019" y="0"/>
                </a:moveTo>
                <a:lnTo>
                  <a:pt x="31666" y="3346"/>
                </a:lnTo>
                <a:lnTo>
                  <a:pt x="16756" y="12796"/>
                </a:lnTo>
                <a:lnTo>
                  <a:pt x="6472" y="27440"/>
                </a:lnTo>
                <a:lnTo>
                  <a:pt x="0" y="46367"/>
                </a:lnTo>
                <a:lnTo>
                  <a:pt x="3155" y="53432"/>
                </a:lnTo>
                <a:lnTo>
                  <a:pt x="6683" y="60720"/>
                </a:lnTo>
                <a:lnTo>
                  <a:pt x="12272" y="67514"/>
                </a:lnTo>
                <a:lnTo>
                  <a:pt x="21615" y="73101"/>
                </a:lnTo>
                <a:lnTo>
                  <a:pt x="15050" y="47847"/>
                </a:lnTo>
                <a:lnTo>
                  <a:pt x="22482" y="29478"/>
                </a:lnTo>
                <a:lnTo>
                  <a:pt x="37081" y="14645"/>
                </a:lnTo>
                <a:lnTo>
                  <a:pt x="52019" y="0"/>
                </a:lnTo>
                <a:close/>
              </a:path>
            </a:pathLst>
          </a:custGeom>
          <a:solidFill>
            <a:srgbClr val="A4A297"/>
          </a:solidFill>
        </p:spPr>
        <p:txBody>
          <a:bodyPr wrap="square" lIns="0" tIns="0" rIns="0" bIns="0" rtlCol="0"/>
          <a:lstStyle/>
          <a:p>
            <a:endParaRPr sz="1632"/>
          </a:p>
        </p:txBody>
      </p:sp>
      <p:sp>
        <p:nvSpPr>
          <p:cNvPr id="27" name="object 25"/>
          <p:cNvSpPr txBox="1">
            <a:spLocks noGrp="1"/>
          </p:cNvSpPr>
          <p:nvPr>
            <p:ph type="dt" sz="half" idx="4294967295"/>
          </p:nvPr>
        </p:nvSpPr>
        <p:spPr>
          <a:xfrm>
            <a:off x="615677" y="423522"/>
            <a:ext cx="861948" cy="145361"/>
          </a:xfrm>
          <a:prstGeom prst="rect">
            <a:avLst/>
          </a:prstGeom>
        </p:spPr>
        <p:txBody>
          <a:bodyPr vert="horz" wrap="square" lIns="0" tIns="5715" rIns="0" bIns="0" rtlCol="0">
            <a:spAutoFit/>
          </a:bodyPr>
          <a:lstStyle>
            <a:lvl1pPr>
              <a:defRPr sz="907">
                <a:solidFill>
                  <a:schemeClr val="tx1"/>
                </a:solidFill>
              </a:defRPr>
            </a:lvl1pPr>
          </a:lstStyle>
          <a:p>
            <a:pPr marL="11516">
              <a:spcBef>
                <a:spcPts val="41"/>
              </a:spcBef>
            </a:pPr>
            <a:fld id="{E1CC3AA5-0329-448E-A098-44571230DE5B}" type="datetime1">
              <a:rPr lang="fr-FR" spc="5" smtClean="0"/>
              <a:pPr marL="11516">
                <a:spcBef>
                  <a:spcPts val="41"/>
                </a:spcBef>
              </a:pPr>
              <a:t>12/03/2024</a:t>
            </a:fld>
            <a:endParaRPr lang="fr-FR" spc="5" dirty="0"/>
          </a:p>
        </p:txBody>
      </p:sp>
      <p:sp>
        <p:nvSpPr>
          <p:cNvPr id="29" name="object 18"/>
          <p:cNvSpPr/>
          <p:nvPr userDrawn="1"/>
        </p:nvSpPr>
        <p:spPr>
          <a:xfrm>
            <a:off x="5683135" y="6458692"/>
            <a:ext cx="5152640" cy="164108"/>
          </a:xfrm>
          <a:custGeom>
            <a:avLst/>
            <a:gdLst/>
            <a:ahLst/>
            <a:cxnLst/>
            <a:rect l="l" t="t" r="r" b="b"/>
            <a:pathLst>
              <a:path w="4519295" h="180975">
                <a:moveTo>
                  <a:pt x="0" y="180632"/>
                </a:moveTo>
                <a:lnTo>
                  <a:pt x="4518736" y="180632"/>
                </a:lnTo>
                <a:lnTo>
                  <a:pt x="4518736" y="0"/>
                </a:lnTo>
                <a:lnTo>
                  <a:pt x="0" y="0"/>
                </a:lnTo>
                <a:lnTo>
                  <a:pt x="0" y="180632"/>
                </a:lnTo>
                <a:close/>
              </a:path>
            </a:pathLst>
          </a:custGeom>
          <a:solidFill>
            <a:srgbClr val="00B4A6"/>
          </a:solidFill>
        </p:spPr>
        <p:txBody>
          <a:bodyPr wrap="square" lIns="0" tIns="0" rIns="0" bIns="0" rtlCol="0"/>
          <a:lstStyle/>
          <a:p>
            <a:endParaRPr sz="1632"/>
          </a:p>
        </p:txBody>
      </p:sp>
      <p:sp>
        <p:nvSpPr>
          <p:cNvPr id="31" name="Espace réservé du pied de page 3"/>
          <p:cNvSpPr>
            <a:spLocks noGrp="1"/>
          </p:cNvSpPr>
          <p:nvPr>
            <p:ph type="ftr" sz="quarter" idx="11"/>
          </p:nvPr>
        </p:nvSpPr>
        <p:spPr>
          <a:xfrm>
            <a:off x="1026128" y="6267809"/>
            <a:ext cx="3817197" cy="359093"/>
          </a:xfrm>
        </p:spPr>
        <p:txBody>
          <a:bodyPr/>
          <a:lstStyle>
            <a:lvl1pPr algn="l">
              <a:defRPr cap="small" baseline="0">
                <a:solidFill>
                  <a:srgbClr val="898989"/>
                </a:solidFill>
              </a:defRPr>
            </a:lvl1pPr>
          </a:lstStyle>
          <a:p>
            <a:r>
              <a:rPr lang="fr-FR"/>
              <a:t>Pied de page</a:t>
            </a:r>
            <a:endParaRPr lang="fr-FR" dirty="0"/>
          </a:p>
        </p:txBody>
      </p:sp>
      <p:sp>
        <p:nvSpPr>
          <p:cNvPr id="32" name="Espace réservé du numéro de diapositive 5"/>
          <p:cNvSpPr>
            <a:spLocks noGrp="1"/>
          </p:cNvSpPr>
          <p:nvPr>
            <p:ph type="sldNum" sz="quarter" idx="12"/>
          </p:nvPr>
        </p:nvSpPr>
        <p:spPr>
          <a:xfrm>
            <a:off x="10818544" y="6458692"/>
            <a:ext cx="597462" cy="164108"/>
          </a:xfrm>
        </p:spPr>
        <p:txBody>
          <a:bodyPr/>
          <a:lstStyle>
            <a:lvl1pPr>
              <a:defRPr/>
            </a:lvl1pPr>
          </a:lstStyle>
          <a:p>
            <a:fld id="{07B2845A-0C9F-40D6-BB29-179AF13C3763}" type="slidenum">
              <a:rPr lang="fr-FR" smtClean="0"/>
              <a:pPr/>
              <a:t>‹N°›</a:t>
            </a:fld>
            <a:endParaRPr lang="fr-FR" dirty="0"/>
          </a:p>
        </p:txBody>
      </p:sp>
      <p:sp>
        <p:nvSpPr>
          <p:cNvPr id="25" name="Titre 1"/>
          <p:cNvSpPr>
            <a:spLocks noGrp="1"/>
          </p:cNvSpPr>
          <p:nvPr>
            <p:ph type="ctrTitle"/>
          </p:nvPr>
        </p:nvSpPr>
        <p:spPr>
          <a:xfrm>
            <a:off x="2707725" y="2668920"/>
            <a:ext cx="8183594" cy="967375"/>
          </a:xfrm>
        </p:spPr>
        <p:txBody>
          <a:bodyPr>
            <a:normAutofit/>
          </a:bodyPr>
          <a:lstStyle>
            <a:lvl1pPr marL="11516" marR="70250" algn="l" defTabSz="829178" rtl="0" eaLnBrk="1" latinLnBrk="0" hangingPunct="1">
              <a:lnSpc>
                <a:spcPct val="113900"/>
              </a:lnSpc>
              <a:defRPr lang="fr-FR" sz="2720" kern="1200" cap="all" spc="113" baseline="0" dirty="0">
                <a:solidFill>
                  <a:srgbClr val="00B4A6"/>
                </a:solidFill>
                <a:latin typeface="Raleway Medium"/>
                <a:ea typeface="+mn-ea"/>
                <a:cs typeface="Raleway Medium"/>
              </a:defRPr>
            </a:lvl1pPr>
          </a:lstStyle>
          <a:p>
            <a:r>
              <a:rPr lang="fr-FR" dirty="0"/>
              <a:t>Modifiez le style du titre</a:t>
            </a:r>
          </a:p>
        </p:txBody>
      </p:sp>
    </p:spTree>
    <p:extLst>
      <p:ext uri="{BB962C8B-B14F-4D97-AF65-F5344CB8AC3E}">
        <p14:creationId xmlns:p14="http://schemas.microsoft.com/office/powerpoint/2010/main" val="202932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object 4"/>
          <p:cNvSpPr/>
          <p:nvPr userDrawn="1"/>
        </p:nvSpPr>
        <p:spPr>
          <a:xfrm>
            <a:off x="591901" y="5"/>
            <a:ext cx="11599052" cy="1080544"/>
          </a:xfrm>
          <a:custGeom>
            <a:avLst/>
            <a:gdLst/>
            <a:ahLst/>
            <a:cxnLst/>
            <a:rect l="l" t="t" r="r" b="b"/>
            <a:pathLst>
              <a:path w="10173335" h="2198370">
                <a:moveTo>
                  <a:pt x="10172852" y="0"/>
                </a:moveTo>
                <a:lnTo>
                  <a:pt x="0" y="0"/>
                </a:lnTo>
                <a:lnTo>
                  <a:pt x="43789" y="1672208"/>
                </a:lnTo>
                <a:lnTo>
                  <a:pt x="59880" y="1976263"/>
                </a:lnTo>
                <a:lnTo>
                  <a:pt x="120794" y="2132399"/>
                </a:lnTo>
                <a:lnTo>
                  <a:pt x="276527" y="2189923"/>
                </a:lnTo>
                <a:lnTo>
                  <a:pt x="577075" y="2198141"/>
                </a:lnTo>
                <a:lnTo>
                  <a:pt x="590753" y="2198052"/>
                </a:lnTo>
                <a:lnTo>
                  <a:pt x="10172852" y="1947138"/>
                </a:lnTo>
                <a:lnTo>
                  <a:pt x="10172852" y="0"/>
                </a:lnTo>
                <a:close/>
              </a:path>
            </a:pathLst>
          </a:custGeom>
          <a:solidFill>
            <a:srgbClr val="DDF0ED"/>
          </a:solidFill>
        </p:spPr>
        <p:txBody>
          <a:bodyPr wrap="square" lIns="0" tIns="0" rIns="0" bIns="0" rtlCol="0"/>
          <a:lstStyle/>
          <a:p>
            <a:endParaRPr sz="1632"/>
          </a:p>
        </p:txBody>
      </p:sp>
      <p:sp>
        <p:nvSpPr>
          <p:cNvPr id="10" name="object 5"/>
          <p:cNvSpPr/>
          <p:nvPr userDrawn="1"/>
        </p:nvSpPr>
        <p:spPr>
          <a:xfrm>
            <a:off x="364095" y="403004"/>
            <a:ext cx="251225" cy="184838"/>
          </a:xfrm>
          <a:custGeom>
            <a:avLst/>
            <a:gdLst/>
            <a:ahLst/>
            <a:cxnLst/>
            <a:rect l="l" t="t" r="r" b="b"/>
            <a:pathLst>
              <a:path w="220345" h="203834">
                <a:moveTo>
                  <a:pt x="0" y="203580"/>
                </a:moveTo>
                <a:lnTo>
                  <a:pt x="219862" y="203580"/>
                </a:lnTo>
                <a:lnTo>
                  <a:pt x="219862" y="0"/>
                </a:lnTo>
                <a:lnTo>
                  <a:pt x="0" y="0"/>
                </a:lnTo>
                <a:lnTo>
                  <a:pt x="0" y="203580"/>
                </a:lnTo>
                <a:close/>
              </a:path>
            </a:pathLst>
          </a:custGeom>
          <a:solidFill>
            <a:srgbClr val="231F20"/>
          </a:solidFill>
        </p:spPr>
        <p:txBody>
          <a:bodyPr wrap="square" lIns="0" tIns="0" rIns="0" bIns="0" rtlCol="0"/>
          <a:lstStyle/>
          <a:p>
            <a:endParaRPr sz="1632"/>
          </a:p>
        </p:txBody>
      </p:sp>
      <p:sp>
        <p:nvSpPr>
          <p:cNvPr id="11" name="object 6"/>
          <p:cNvSpPr/>
          <p:nvPr userDrawn="1"/>
        </p:nvSpPr>
        <p:spPr>
          <a:xfrm>
            <a:off x="614768" y="403002"/>
            <a:ext cx="861948" cy="186076"/>
          </a:xfrm>
          <a:custGeom>
            <a:avLst/>
            <a:gdLst/>
            <a:ahLst/>
            <a:cxnLst/>
            <a:rect l="l" t="t" r="r" b="b"/>
            <a:pathLst>
              <a:path w="765175" h="203834">
                <a:moveTo>
                  <a:pt x="0" y="203580"/>
                </a:moveTo>
                <a:lnTo>
                  <a:pt x="765086" y="203580"/>
                </a:lnTo>
                <a:lnTo>
                  <a:pt x="765086" y="0"/>
                </a:lnTo>
                <a:lnTo>
                  <a:pt x="0" y="0"/>
                </a:lnTo>
                <a:lnTo>
                  <a:pt x="0" y="203580"/>
                </a:lnTo>
                <a:close/>
              </a:path>
            </a:pathLst>
          </a:custGeom>
          <a:solidFill>
            <a:srgbClr val="A4A297"/>
          </a:solidFill>
        </p:spPr>
        <p:txBody>
          <a:bodyPr wrap="square" lIns="0" tIns="0" rIns="0" bIns="0" rtlCol="0"/>
          <a:lstStyle/>
          <a:p>
            <a:endParaRPr sz="1632"/>
          </a:p>
        </p:txBody>
      </p:sp>
      <p:sp>
        <p:nvSpPr>
          <p:cNvPr id="15" name="object 13"/>
          <p:cNvSpPr/>
          <p:nvPr userDrawn="1"/>
        </p:nvSpPr>
        <p:spPr>
          <a:xfrm>
            <a:off x="11160820" y="258289"/>
            <a:ext cx="22444" cy="0"/>
          </a:xfrm>
          <a:custGeom>
            <a:avLst/>
            <a:gdLst/>
            <a:ahLst/>
            <a:cxnLst/>
            <a:rect l="l" t="t" r="r" b="b"/>
            <a:pathLst>
              <a:path w="19684">
                <a:moveTo>
                  <a:pt x="0" y="0"/>
                </a:moveTo>
                <a:lnTo>
                  <a:pt x="19570" y="0"/>
                </a:lnTo>
              </a:path>
            </a:pathLst>
          </a:custGeom>
          <a:ln w="27228">
            <a:solidFill>
              <a:srgbClr val="231F20"/>
            </a:solidFill>
          </a:ln>
        </p:spPr>
        <p:txBody>
          <a:bodyPr wrap="square" lIns="0" tIns="0" rIns="0" bIns="0" rtlCol="0"/>
          <a:lstStyle/>
          <a:p>
            <a:endParaRPr sz="1632"/>
          </a:p>
        </p:txBody>
      </p:sp>
      <p:sp>
        <p:nvSpPr>
          <p:cNvPr id="16" name="object 14"/>
          <p:cNvSpPr/>
          <p:nvPr userDrawn="1"/>
        </p:nvSpPr>
        <p:spPr>
          <a:xfrm>
            <a:off x="11171976" y="290316"/>
            <a:ext cx="0" cy="230327"/>
          </a:xfrm>
          <a:custGeom>
            <a:avLst/>
            <a:gdLst/>
            <a:ahLst/>
            <a:cxnLst/>
            <a:rect l="l" t="t" r="r" b="b"/>
            <a:pathLst>
              <a:path h="254000">
                <a:moveTo>
                  <a:pt x="0" y="0"/>
                </a:moveTo>
                <a:lnTo>
                  <a:pt x="0" y="253606"/>
                </a:lnTo>
              </a:path>
            </a:pathLst>
          </a:custGeom>
          <a:ln w="19570">
            <a:solidFill>
              <a:srgbClr val="231F20"/>
            </a:solidFill>
          </a:ln>
        </p:spPr>
        <p:txBody>
          <a:bodyPr wrap="square" lIns="0" tIns="0" rIns="0" bIns="0" rtlCol="0"/>
          <a:lstStyle/>
          <a:p>
            <a:endParaRPr sz="1632"/>
          </a:p>
        </p:txBody>
      </p:sp>
      <p:sp>
        <p:nvSpPr>
          <p:cNvPr id="17" name="object 15"/>
          <p:cNvSpPr/>
          <p:nvPr userDrawn="1"/>
        </p:nvSpPr>
        <p:spPr>
          <a:xfrm>
            <a:off x="11231653" y="289928"/>
            <a:ext cx="156382" cy="230903"/>
          </a:xfrm>
          <a:custGeom>
            <a:avLst/>
            <a:gdLst/>
            <a:ahLst/>
            <a:cxnLst/>
            <a:rect l="l" t="t" r="r" b="b"/>
            <a:pathLst>
              <a:path w="137159" h="254634">
                <a:moveTo>
                  <a:pt x="68084" y="0"/>
                </a:moveTo>
                <a:lnTo>
                  <a:pt x="30102" y="11657"/>
                </a:lnTo>
                <a:lnTo>
                  <a:pt x="5321" y="41910"/>
                </a:lnTo>
                <a:lnTo>
                  <a:pt x="0" y="68516"/>
                </a:lnTo>
                <a:lnTo>
                  <a:pt x="0" y="254038"/>
                </a:lnTo>
                <a:lnTo>
                  <a:pt x="19570" y="254038"/>
                </a:lnTo>
                <a:lnTo>
                  <a:pt x="19593" y="61583"/>
                </a:lnTo>
                <a:lnTo>
                  <a:pt x="20853" y="55321"/>
                </a:lnTo>
                <a:lnTo>
                  <a:pt x="54952" y="20853"/>
                </a:lnTo>
                <a:lnTo>
                  <a:pt x="61277" y="19570"/>
                </a:lnTo>
                <a:lnTo>
                  <a:pt x="116110" y="19570"/>
                </a:lnTo>
                <a:lnTo>
                  <a:pt x="111709" y="15577"/>
                </a:lnTo>
                <a:lnTo>
                  <a:pt x="75011" y="333"/>
                </a:lnTo>
                <a:lnTo>
                  <a:pt x="68084" y="0"/>
                </a:lnTo>
                <a:close/>
              </a:path>
              <a:path w="137159" h="254634">
                <a:moveTo>
                  <a:pt x="116110" y="19570"/>
                </a:moveTo>
                <a:lnTo>
                  <a:pt x="74891" y="19570"/>
                </a:lnTo>
                <a:lnTo>
                  <a:pt x="81280" y="20853"/>
                </a:lnTo>
                <a:lnTo>
                  <a:pt x="93192" y="25958"/>
                </a:lnTo>
                <a:lnTo>
                  <a:pt x="116995" y="61583"/>
                </a:lnTo>
                <a:lnTo>
                  <a:pt x="117017" y="254038"/>
                </a:lnTo>
                <a:lnTo>
                  <a:pt x="136588" y="254038"/>
                </a:lnTo>
                <a:lnTo>
                  <a:pt x="136588" y="68516"/>
                </a:lnTo>
                <a:lnTo>
                  <a:pt x="136255" y="61583"/>
                </a:lnTo>
                <a:lnTo>
                  <a:pt x="121017" y="24881"/>
                </a:lnTo>
                <a:lnTo>
                  <a:pt x="116586" y="20002"/>
                </a:lnTo>
                <a:lnTo>
                  <a:pt x="116110" y="19570"/>
                </a:lnTo>
                <a:close/>
              </a:path>
            </a:pathLst>
          </a:custGeom>
          <a:solidFill>
            <a:srgbClr val="231F20"/>
          </a:solidFill>
        </p:spPr>
        <p:txBody>
          <a:bodyPr wrap="square" lIns="0" tIns="0" rIns="0" bIns="0" rtlCol="0"/>
          <a:lstStyle/>
          <a:p>
            <a:endParaRPr sz="1632"/>
          </a:p>
        </p:txBody>
      </p:sp>
      <p:sp>
        <p:nvSpPr>
          <p:cNvPr id="18" name="object 16"/>
          <p:cNvSpPr/>
          <p:nvPr userDrawn="1"/>
        </p:nvSpPr>
        <p:spPr>
          <a:xfrm>
            <a:off x="11416006" y="245944"/>
            <a:ext cx="78191" cy="319004"/>
          </a:xfrm>
          <a:custGeom>
            <a:avLst/>
            <a:gdLst/>
            <a:ahLst/>
            <a:cxnLst/>
            <a:rect l="l" t="t" r="r" b="b"/>
            <a:pathLst>
              <a:path w="68579" h="351790">
                <a:moveTo>
                  <a:pt x="68503" y="48933"/>
                </a:moveTo>
                <a:lnTo>
                  <a:pt x="48933" y="48933"/>
                </a:lnTo>
                <a:lnTo>
                  <a:pt x="48909" y="289895"/>
                </a:lnTo>
                <a:lnTo>
                  <a:pt x="47663" y="296164"/>
                </a:lnTo>
                <a:lnTo>
                  <a:pt x="13119" y="330631"/>
                </a:lnTo>
                <a:lnTo>
                  <a:pt x="6807" y="331901"/>
                </a:lnTo>
                <a:lnTo>
                  <a:pt x="0" y="331901"/>
                </a:lnTo>
                <a:lnTo>
                  <a:pt x="0" y="351472"/>
                </a:lnTo>
                <a:lnTo>
                  <a:pt x="38349" y="339825"/>
                </a:lnTo>
                <a:lnTo>
                  <a:pt x="63195" y="309562"/>
                </a:lnTo>
                <a:lnTo>
                  <a:pt x="68503" y="282968"/>
                </a:lnTo>
                <a:lnTo>
                  <a:pt x="68503" y="48933"/>
                </a:lnTo>
                <a:close/>
              </a:path>
              <a:path w="68579" h="351790">
                <a:moveTo>
                  <a:pt x="68503" y="0"/>
                </a:moveTo>
                <a:lnTo>
                  <a:pt x="48933" y="0"/>
                </a:lnTo>
                <a:lnTo>
                  <a:pt x="48933" y="27228"/>
                </a:lnTo>
                <a:lnTo>
                  <a:pt x="68503" y="27228"/>
                </a:lnTo>
                <a:lnTo>
                  <a:pt x="68503" y="0"/>
                </a:lnTo>
                <a:close/>
              </a:path>
            </a:pathLst>
          </a:custGeom>
          <a:solidFill>
            <a:srgbClr val="231F20"/>
          </a:solidFill>
        </p:spPr>
        <p:txBody>
          <a:bodyPr wrap="square" lIns="0" tIns="0" rIns="0" bIns="0" rtlCol="0"/>
          <a:lstStyle/>
          <a:p>
            <a:endParaRPr sz="1632"/>
          </a:p>
        </p:txBody>
      </p:sp>
      <p:sp>
        <p:nvSpPr>
          <p:cNvPr id="19" name="object 17"/>
          <p:cNvSpPr/>
          <p:nvPr userDrawn="1"/>
        </p:nvSpPr>
        <p:spPr>
          <a:xfrm>
            <a:off x="11542631" y="289924"/>
            <a:ext cx="156382" cy="230903"/>
          </a:xfrm>
          <a:custGeom>
            <a:avLst/>
            <a:gdLst/>
            <a:ahLst/>
            <a:cxnLst/>
            <a:rect l="l" t="t" r="r" b="b"/>
            <a:pathLst>
              <a:path w="137159" h="254634">
                <a:moveTo>
                  <a:pt x="68503" y="0"/>
                </a:moveTo>
                <a:lnTo>
                  <a:pt x="30149" y="11657"/>
                </a:lnTo>
                <a:lnTo>
                  <a:pt x="5308" y="41922"/>
                </a:lnTo>
                <a:lnTo>
                  <a:pt x="0" y="68516"/>
                </a:lnTo>
                <a:lnTo>
                  <a:pt x="0" y="185534"/>
                </a:lnTo>
                <a:lnTo>
                  <a:pt x="11639" y="223881"/>
                </a:lnTo>
                <a:lnTo>
                  <a:pt x="41910" y="248716"/>
                </a:lnTo>
                <a:lnTo>
                  <a:pt x="68503" y="254038"/>
                </a:lnTo>
                <a:lnTo>
                  <a:pt x="75416" y="253706"/>
                </a:lnTo>
                <a:lnTo>
                  <a:pt x="111715" y="238467"/>
                </a:lnTo>
                <a:lnTo>
                  <a:pt x="116111" y="234467"/>
                </a:lnTo>
                <a:lnTo>
                  <a:pt x="61696" y="234467"/>
                </a:lnTo>
                <a:lnTo>
                  <a:pt x="55308" y="233197"/>
                </a:lnTo>
                <a:lnTo>
                  <a:pt x="20840" y="198653"/>
                </a:lnTo>
                <a:lnTo>
                  <a:pt x="19570" y="178727"/>
                </a:lnTo>
                <a:lnTo>
                  <a:pt x="20840" y="172415"/>
                </a:lnTo>
                <a:lnTo>
                  <a:pt x="55308" y="138302"/>
                </a:lnTo>
                <a:lnTo>
                  <a:pt x="57458" y="137871"/>
                </a:lnTo>
                <a:lnTo>
                  <a:pt x="19570" y="137871"/>
                </a:lnTo>
                <a:lnTo>
                  <a:pt x="19594" y="61589"/>
                </a:lnTo>
                <a:lnTo>
                  <a:pt x="43395" y="25958"/>
                </a:lnTo>
                <a:lnTo>
                  <a:pt x="61696" y="19583"/>
                </a:lnTo>
                <a:lnTo>
                  <a:pt x="116124" y="19583"/>
                </a:lnTo>
                <a:lnTo>
                  <a:pt x="111715" y="15577"/>
                </a:lnTo>
                <a:lnTo>
                  <a:pt x="75416" y="333"/>
                </a:lnTo>
                <a:lnTo>
                  <a:pt x="68503" y="0"/>
                </a:lnTo>
                <a:close/>
              </a:path>
              <a:path w="137159" h="254634">
                <a:moveTo>
                  <a:pt x="136588" y="185534"/>
                </a:moveTo>
                <a:lnTo>
                  <a:pt x="117017" y="185534"/>
                </a:lnTo>
                <a:lnTo>
                  <a:pt x="116993" y="192461"/>
                </a:lnTo>
                <a:lnTo>
                  <a:pt x="115735" y="198653"/>
                </a:lnTo>
                <a:lnTo>
                  <a:pt x="81622" y="233197"/>
                </a:lnTo>
                <a:lnTo>
                  <a:pt x="75311" y="234467"/>
                </a:lnTo>
                <a:lnTo>
                  <a:pt x="116111" y="234467"/>
                </a:lnTo>
                <a:lnTo>
                  <a:pt x="135256" y="199202"/>
                </a:lnTo>
                <a:lnTo>
                  <a:pt x="136261" y="192341"/>
                </a:lnTo>
                <a:lnTo>
                  <a:pt x="136588" y="185534"/>
                </a:lnTo>
                <a:close/>
              </a:path>
              <a:path w="137159" h="254634">
                <a:moveTo>
                  <a:pt x="116124" y="19583"/>
                </a:moveTo>
                <a:lnTo>
                  <a:pt x="75311" y="19583"/>
                </a:lnTo>
                <a:lnTo>
                  <a:pt x="81622" y="20853"/>
                </a:lnTo>
                <a:lnTo>
                  <a:pt x="93256" y="25958"/>
                </a:lnTo>
                <a:lnTo>
                  <a:pt x="116993" y="61589"/>
                </a:lnTo>
                <a:lnTo>
                  <a:pt x="116993" y="75443"/>
                </a:lnTo>
                <a:lnTo>
                  <a:pt x="93256" y="110718"/>
                </a:lnTo>
                <a:lnTo>
                  <a:pt x="75311" y="117449"/>
                </a:lnTo>
                <a:lnTo>
                  <a:pt x="68503" y="117449"/>
                </a:lnTo>
                <a:lnTo>
                  <a:pt x="61386" y="117782"/>
                </a:lnTo>
                <a:lnTo>
                  <a:pt x="24447" y="133261"/>
                </a:lnTo>
                <a:lnTo>
                  <a:pt x="19570" y="137871"/>
                </a:lnTo>
                <a:lnTo>
                  <a:pt x="57458" y="137871"/>
                </a:lnTo>
                <a:lnTo>
                  <a:pt x="61696" y="137020"/>
                </a:lnTo>
                <a:lnTo>
                  <a:pt x="68503" y="137020"/>
                </a:lnTo>
                <a:lnTo>
                  <a:pt x="106476" y="125374"/>
                </a:lnTo>
                <a:lnTo>
                  <a:pt x="131267" y="95110"/>
                </a:lnTo>
                <a:lnTo>
                  <a:pt x="136588" y="68516"/>
                </a:lnTo>
                <a:lnTo>
                  <a:pt x="136255" y="61589"/>
                </a:lnTo>
                <a:lnTo>
                  <a:pt x="121010" y="24886"/>
                </a:lnTo>
                <a:lnTo>
                  <a:pt x="116586" y="20002"/>
                </a:lnTo>
                <a:lnTo>
                  <a:pt x="116124" y="19583"/>
                </a:lnTo>
                <a:close/>
              </a:path>
            </a:pathLst>
          </a:custGeom>
          <a:solidFill>
            <a:srgbClr val="231F20"/>
          </a:solidFill>
        </p:spPr>
        <p:txBody>
          <a:bodyPr wrap="square" lIns="0" tIns="0" rIns="0" bIns="0" rtlCol="0"/>
          <a:lstStyle/>
          <a:p>
            <a:endParaRPr sz="1632"/>
          </a:p>
        </p:txBody>
      </p:sp>
      <p:sp>
        <p:nvSpPr>
          <p:cNvPr id="20" name="object 18"/>
          <p:cNvSpPr/>
          <p:nvPr userDrawn="1"/>
        </p:nvSpPr>
        <p:spPr>
          <a:xfrm>
            <a:off x="11746875" y="290317"/>
            <a:ext cx="156382" cy="274665"/>
          </a:xfrm>
          <a:custGeom>
            <a:avLst/>
            <a:gdLst/>
            <a:ahLst/>
            <a:cxnLst/>
            <a:rect l="l" t="t" r="r" b="b"/>
            <a:pathLst>
              <a:path w="137159" h="302895">
                <a:moveTo>
                  <a:pt x="68503" y="0"/>
                </a:moveTo>
                <a:lnTo>
                  <a:pt x="30149" y="11652"/>
                </a:lnTo>
                <a:lnTo>
                  <a:pt x="5308" y="41910"/>
                </a:lnTo>
                <a:lnTo>
                  <a:pt x="0" y="68503"/>
                </a:lnTo>
                <a:lnTo>
                  <a:pt x="0" y="302539"/>
                </a:lnTo>
                <a:lnTo>
                  <a:pt x="19570" y="302539"/>
                </a:lnTo>
                <a:lnTo>
                  <a:pt x="19570" y="233184"/>
                </a:lnTo>
                <a:lnTo>
                  <a:pt x="57995" y="233184"/>
                </a:lnTo>
                <a:lnTo>
                  <a:pt x="23398" y="204350"/>
                </a:lnTo>
                <a:lnTo>
                  <a:pt x="19570" y="185521"/>
                </a:lnTo>
                <a:lnTo>
                  <a:pt x="19596" y="61576"/>
                </a:lnTo>
                <a:lnTo>
                  <a:pt x="43751" y="25958"/>
                </a:lnTo>
                <a:lnTo>
                  <a:pt x="61696" y="19570"/>
                </a:lnTo>
                <a:lnTo>
                  <a:pt x="116541" y="19570"/>
                </a:lnTo>
                <a:lnTo>
                  <a:pt x="112133" y="15576"/>
                </a:lnTo>
                <a:lnTo>
                  <a:pt x="75430" y="333"/>
                </a:lnTo>
                <a:lnTo>
                  <a:pt x="68503" y="0"/>
                </a:lnTo>
                <a:close/>
              </a:path>
              <a:path w="137159" h="302895">
                <a:moveTo>
                  <a:pt x="57995" y="233184"/>
                </a:moveTo>
                <a:lnTo>
                  <a:pt x="19570" y="233184"/>
                </a:lnTo>
                <a:lnTo>
                  <a:pt x="24618" y="237813"/>
                </a:lnTo>
                <a:lnTo>
                  <a:pt x="61400" y="253692"/>
                </a:lnTo>
                <a:lnTo>
                  <a:pt x="68503" y="254038"/>
                </a:lnTo>
                <a:lnTo>
                  <a:pt x="75526" y="253692"/>
                </a:lnTo>
                <a:lnTo>
                  <a:pt x="112133" y="238461"/>
                </a:lnTo>
                <a:lnTo>
                  <a:pt x="116541" y="234467"/>
                </a:lnTo>
                <a:lnTo>
                  <a:pt x="68503" y="234467"/>
                </a:lnTo>
                <a:lnTo>
                  <a:pt x="58690" y="233398"/>
                </a:lnTo>
                <a:lnTo>
                  <a:pt x="57995" y="233184"/>
                </a:lnTo>
                <a:close/>
              </a:path>
              <a:path w="137159" h="302895">
                <a:moveTo>
                  <a:pt x="116541" y="19570"/>
                </a:moveTo>
                <a:lnTo>
                  <a:pt x="75311" y="19570"/>
                </a:lnTo>
                <a:lnTo>
                  <a:pt x="81622" y="20853"/>
                </a:lnTo>
                <a:lnTo>
                  <a:pt x="93256" y="25958"/>
                </a:lnTo>
                <a:lnTo>
                  <a:pt x="117413" y="61576"/>
                </a:lnTo>
                <a:lnTo>
                  <a:pt x="117412" y="192450"/>
                </a:lnTo>
                <a:lnTo>
                  <a:pt x="93256" y="227723"/>
                </a:lnTo>
                <a:lnTo>
                  <a:pt x="75311" y="234467"/>
                </a:lnTo>
                <a:lnTo>
                  <a:pt x="116541" y="234467"/>
                </a:lnTo>
                <a:lnTo>
                  <a:pt x="135682" y="199194"/>
                </a:lnTo>
                <a:lnTo>
                  <a:pt x="137007" y="185521"/>
                </a:lnTo>
                <a:lnTo>
                  <a:pt x="137007" y="68503"/>
                </a:lnTo>
                <a:lnTo>
                  <a:pt x="125363" y="30160"/>
                </a:lnTo>
                <a:lnTo>
                  <a:pt x="117017" y="20002"/>
                </a:lnTo>
                <a:lnTo>
                  <a:pt x="116541" y="19570"/>
                </a:lnTo>
                <a:close/>
              </a:path>
            </a:pathLst>
          </a:custGeom>
          <a:solidFill>
            <a:srgbClr val="231F20"/>
          </a:solidFill>
        </p:spPr>
        <p:txBody>
          <a:bodyPr wrap="square" lIns="0" tIns="0" rIns="0" bIns="0" rtlCol="0"/>
          <a:lstStyle/>
          <a:p>
            <a:endParaRPr sz="1632"/>
          </a:p>
        </p:txBody>
      </p:sp>
      <p:sp>
        <p:nvSpPr>
          <p:cNvPr id="21" name="object 19"/>
          <p:cNvSpPr/>
          <p:nvPr userDrawn="1"/>
        </p:nvSpPr>
        <p:spPr>
          <a:xfrm>
            <a:off x="10690486" y="228645"/>
            <a:ext cx="379371" cy="143955"/>
          </a:xfrm>
          <a:custGeom>
            <a:avLst/>
            <a:gdLst/>
            <a:ahLst/>
            <a:cxnLst/>
            <a:rect l="l" t="t" r="r" b="b"/>
            <a:pathLst>
              <a:path w="332740" h="158750">
                <a:moveTo>
                  <a:pt x="267003" y="35559"/>
                </a:moveTo>
                <a:lnTo>
                  <a:pt x="166992" y="35559"/>
                </a:lnTo>
                <a:lnTo>
                  <a:pt x="213757" y="42634"/>
                </a:lnTo>
                <a:lnTo>
                  <a:pt x="253903" y="60955"/>
                </a:lnTo>
                <a:lnTo>
                  <a:pt x="287426" y="90165"/>
                </a:lnTo>
                <a:lnTo>
                  <a:pt x="314325" y="129908"/>
                </a:lnTo>
                <a:lnTo>
                  <a:pt x="316560" y="137844"/>
                </a:lnTo>
                <a:lnTo>
                  <a:pt x="317747" y="146340"/>
                </a:lnTo>
                <a:lnTo>
                  <a:pt x="320840" y="153834"/>
                </a:lnTo>
                <a:lnTo>
                  <a:pt x="328790" y="158762"/>
                </a:lnTo>
                <a:lnTo>
                  <a:pt x="332084" y="151563"/>
                </a:lnTo>
                <a:lnTo>
                  <a:pt x="332320" y="144311"/>
                </a:lnTo>
                <a:lnTo>
                  <a:pt x="330804" y="137118"/>
                </a:lnTo>
                <a:lnTo>
                  <a:pt x="328841" y="130098"/>
                </a:lnTo>
                <a:lnTo>
                  <a:pt x="316202" y="95047"/>
                </a:lnTo>
                <a:lnTo>
                  <a:pt x="297384" y="64776"/>
                </a:lnTo>
                <a:lnTo>
                  <a:pt x="272435" y="39219"/>
                </a:lnTo>
                <a:lnTo>
                  <a:pt x="267003" y="35559"/>
                </a:lnTo>
                <a:close/>
              </a:path>
              <a:path w="332740" h="158750">
                <a:moveTo>
                  <a:pt x="133451" y="0"/>
                </a:moveTo>
                <a:lnTo>
                  <a:pt x="125907" y="2692"/>
                </a:lnTo>
                <a:lnTo>
                  <a:pt x="118287" y="5206"/>
                </a:lnTo>
                <a:lnTo>
                  <a:pt x="110820" y="8102"/>
                </a:lnTo>
                <a:lnTo>
                  <a:pt x="71462" y="27655"/>
                </a:lnTo>
                <a:lnTo>
                  <a:pt x="39274" y="53787"/>
                </a:lnTo>
                <a:lnTo>
                  <a:pt x="15154" y="87316"/>
                </a:lnTo>
                <a:lnTo>
                  <a:pt x="0" y="129057"/>
                </a:lnTo>
                <a:lnTo>
                  <a:pt x="1892" y="134378"/>
                </a:lnTo>
                <a:lnTo>
                  <a:pt x="4965" y="135470"/>
                </a:lnTo>
                <a:lnTo>
                  <a:pt x="9398" y="131660"/>
                </a:lnTo>
                <a:lnTo>
                  <a:pt x="12217" y="127050"/>
                </a:lnTo>
                <a:lnTo>
                  <a:pt x="14986" y="122415"/>
                </a:lnTo>
                <a:lnTo>
                  <a:pt x="17881" y="117843"/>
                </a:lnTo>
                <a:lnTo>
                  <a:pt x="46729" y="81663"/>
                </a:lnTo>
                <a:lnTo>
                  <a:pt x="81249" y="55541"/>
                </a:lnTo>
                <a:lnTo>
                  <a:pt x="121364" y="39999"/>
                </a:lnTo>
                <a:lnTo>
                  <a:pt x="166992" y="35559"/>
                </a:lnTo>
                <a:lnTo>
                  <a:pt x="267003" y="35559"/>
                </a:lnTo>
                <a:lnTo>
                  <a:pt x="241401" y="18313"/>
                </a:lnTo>
                <a:lnTo>
                  <a:pt x="215377" y="7517"/>
                </a:lnTo>
                <a:lnTo>
                  <a:pt x="188564" y="1960"/>
                </a:lnTo>
                <a:lnTo>
                  <a:pt x="161182" y="2"/>
                </a:lnTo>
                <a:lnTo>
                  <a:pt x="133451" y="0"/>
                </a:lnTo>
                <a:close/>
              </a:path>
            </a:pathLst>
          </a:custGeom>
          <a:solidFill>
            <a:srgbClr val="00B4A6"/>
          </a:solidFill>
        </p:spPr>
        <p:txBody>
          <a:bodyPr wrap="square" lIns="0" tIns="0" rIns="0" bIns="0" rtlCol="0"/>
          <a:lstStyle/>
          <a:p>
            <a:endParaRPr sz="1632"/>
          </a:p>
        </p:txBody>
      </p:sp>
      <p:sp>
        <p:nvSpPr>
          <p:cNvPr id="22" name="object 20"/>
          <p:cNvSpPr/>
          <p:nvPr userDrawn="1"/>
        </p:nvSpPr>
        <p:spPr>
          <a:xfrm>
            <a:off x="10684061" y="386734"/>
            <a:ext cx="388059" cy="164108"/>
          </a:xfrm>
          <a:custGeom>
            <a:avLst/>
            <a:gdLst/>
            <a:ahLst/>
            <a:cxnLst/>
            <a:rect l="l" t="t" r="r" b="b"/>
            <a:pathLst>
              <a:path w="340359" h="180975">
                <a:moveTo>
                  <a:pt x="1470" y="15494"/>
                </a:moveTo>
                <a:lnTo>
                  <a:pt x="581" y="20789"/>
                </a:lnTo>
                <a:lnTo>
                  <a:pt x="0" y="27348"/>
                </a:lnTo>
                <a:lnTo>
                  <a:pt x="265" y="34075"/>
                </a:lnTo>
                <a:lnTo>
                  <a:pt x="11912" y="77488"/>
                </a:lnTo>
                <a:lnTo>
                  <a:pt x="45596" y="128532"/>
                </a:lnTo>
                <a:lnTo>
                  <a:pt x="87084" y="160677"/>
                </a:lnTo>
                <a:lnTo>
                  <a:pt x="93748" y="163906"/>
                </a:lnTo>
                <a:lnTo>
                  <a:pt x="136432" y="178112"/>
                </a:lnTo>
                <a:lnTo>
                  <a:pt x="179842" y="180478"/>
                </a:lnTo>
                <a:lnTo>
                  <a:pt x="221762" y="172132"/>
                </a:lnTo>
                <a:lnTo>
                  <a:pt x="259977" y="154203"/>
                </a:lnTo>
                <a:lnTo>
                  <a:pt x="270952" y="145236"/>
                </a:lnTo>
                <a:lnTo>
                  <a:pt x="159442" y="145236"/>
                </a:lnTo>
                <a:lnTo>
                  <a:pt x="116205" y="136863"/>
                </a:lnTo>
                <a:lnTo>
                  <a:pt x="76030" y="116873"/>
                </a:lnTo>
                <a:lnTo>
                  <a:pt x="41589" y="85077"/>
                </a:lnTo>
                <a:lnTo>
                  <a:pt x="17329" y="46483"/>
                </a:lnTo>
                <a:lnTo>
                  <a:pt x="11820" y="32169"/>
                </a:lnTo>
                <a:lnTo>
                  <a:pt x="7756" y="22783"/>
                </a:lnTo>
                <a:lnTo>
                  <a:pt x="5381" y="21285"/>
                </a:lnTo>
                <a:lnTo>
                  <a:pt x="1470" y="15494"/>
                </a:lnTo>
                <a:close/>
              </a:path>
              <a:path w="340359" h="180975">
                <a:moveTo>
                  <a:pt x="336966" y="0"/>
                </a:moveTo>
                <a:lnTo>
                  <a:pt x="320989" y="51536"/>
                </a:lnTo>
                <a:lnTo>
                  <a:pt x="317128" y="56451"/>
                </a:lnTo>
                <a:lnTo>
                  <a:pt x="312607" y="60998"/>
                </a:lnTo>
                <a:lnTo>
                  <a:pt x="309496" y="66357"/>
                </a:lnTo>
                <a:lnTo>
                  <a:pt x="280765" y="102553"/>
                </a:lnTo>
                <a:lnTo>
                  <a:pt x="244396" y="127891"/>
                </a:lnTo>
                <a:lnTo>
                  <a:pt x="203064" y="142182"/>
                </a:lnTo>
                <a:lnTo>
                  <a:pt x="159442" y="145236"/>
                </a:lnTo>
                <a:lnTo>
                  <a:pt x="270952" y="145236"/>
                </a:lnTo>
                <a:lnTo>
                  <a:pt x="292271" y="127819"/>
                </a:lnTo>
                <a:lnTo>
                  <a:pt x="316428" y="94109"/>
                </a:lnTo>
                <a:lnTo>
                  <a:pt x="330235" y="54203"/>
                </a:lnTo>
                <a:lnTo>
                  <a:pt x="335855" y="41142"/>
                </a:lnTo>
                <a:lnTo>
                  <a:pt x="339239" y="27801"/>
                </a:lnTo>
                <a:lnTo>
                  <a:pt x="339804" y="14111"/>
                </a:lnTo>
                <a:lnTo>
                  <a:pt x="336966" y="0"/>
                </a:lnTo>
                <a:close/>
              </a:path>
            </a:pathLst>
          </a:custGeom>
          <a:solidFill>
            <a:srgbClr val="A4A297"/>
          </a:solidFill>
        </p:spPr>
        <p:txBody>
          <a:bodyPr wrap="square" lIns="0" tIns="0" rIns="0" bIns="0" rtlCol="0"/>
          <a:lstStyle/>
          <a:p>
            <a:endParaRPr sz="1632"/>
          </a:p>
        </p:txBody>
      </p:sp>
      <p:sp>
        <p:nvSpPr>
          <p:cNvPr id="23" name="object 21"/>
          <p:cNvSpPr/>
          <p:nvPr userDrawn="1"/>
        </p:nvSpPr>
        <p:spPr>
          <a:xfrm>
            <a:off x="10818545" y="351302"/>
            <a:ext cx="154210" cy="120922"/>
          </a:xfrm>
          <a:custGeom>
            <a:avLst/>
            <a:gdLst/>
            <a:ahLst/>
            <a:cxnLst/>
            <a:rect l="l" t="t" r="r" b="b"/>
            <a:pathLst>
              <a:path w="135254" h="133350">
                <a:moveTo>
                  <a:pt x="0" y="108775"/>
                </a:moveTo>
                <a:lnTo>
                  <a:pt x="22322" y="126028"/>
                </a:lnTo>
                <a:lnTo>
                  <a:pt x="47459" y="132842"/>
                </a:lnTo>
                <a:lnTo>
                  <a:pt x="74302" y="129149"/>
                </a:lnTo>
                <a:lnTo>
                  <a:pt x="101739" y="114884"/>
                </a:lnTo>
                <a:lnTo>
                  <a:pt x="102866" y="113730"/>
                </a:lnTo>
                <a:lnTo>
                  <a:pt x="45738" y="113730"/>
                </a:lnTo>
                <a:lnTo>
                  <a:pt x="0" y="108775"/>
                </a:lnTo>
                <a:close/>
              </a:path>
              <a:path w="135254" h="133350">
                <a:moveTo>
                  <a:pt x="120891" y="0"/>
                </a:moveTo>
                <a:lnTo>
                  <a:pt x="120244" y="46482"/>
                </a:lnTo>
                <a:lnTo>
                  <a:pt x="106846" y="81593"/>
                </a:lnTo>
                <a:lnTo>
                  <a:pt x="81682" y="104339"/>
                </a:lnTo>
                <a:lnTo>
                  <a:pt x="45738" y="113730"/>
                </a:lnTo>
                <a:lnTo>
                  <a:pt x="102866" y="113730"/>
                </a:lnTo>
                <a:lnTo>
                  <a:pt x="124007" y="92082"/>
                </a:lnTo>
                <a:lnTo>
                  <a:pt x="134761" y="64509"/>
                </a:lnTo>
                <a:lnTo>
                  <a:pt x="133791" y="33402"/>
                </a:lnTo>
                <a:lnTo>
                  <a:pt x="120891" y="0"/>
                </a:lnTo>
                <a:close/>
              </a:path>
            </a:pathLst>
          </a:custGeom>
          <a:solidFill>
            <a:srgbClr val="00B4A6"/>
          </a:solidFill>
        </p:spPr>
        <p:txBody>
          <a:bodyPr wrap="square" lIns="0" tIns="0" rIns="0" bIns="0" rtlCol="0"/>
          <a:lstStyle/>
          <a:p>
            <a:endParaRPr sz="1632"/>
          </a:p>
        </p:txBody>
      </p:sp>
      <p:sp>
        <p:nvSpPr>
          <p:cNvPr id="24" name="object 22"/>
          <p:cNvSpPr/>
          <p:nvPr userDrawn="1"/>
        </p:nvSpPr>
        <p:spPr>
          <a:xfrm>
            <a:off x="10775950" y="310392"/>
            <a:ext cx="157106" cy="114587"/>
          </a:xfrm>
          <a:custGeom>
            <a:avLst/>
            <a:gdLst/>
            <a:ahLst/>
            <a:cxnLst/>
            <a:rect l="l" t="t" r="r" b="b"/>
            <a:pathLst>
              <a:path w="137795" h="126365">
                <a:moveTo>
                  <a:pt x="84015" y="0"/>
                </a:moveTo>
                <a:lnTo>
                  <a:pt x="56754" y="3889"/>
                </a:lnTo>
                <a:lnTo>
                  <a:pt x="31427" y="18526"/>
                </a:lnTo>
                <a:lnTo>
                  <a:pt x="10244" y="42730"/>
                </a:lnTo>
                <a:lnTo>
                  <a:pt x="0" y="69616"/>
                </a:lnTo>
                <a:lnTo>
                  <a:pt x="925" y="97805"/>
                </a:lnTo>
                <a:lnTo>
                  <a:pt x="13254" y="125917"/>
                </a:lnTo>
                <a:lnTo>
                  <a:pt x="17849" y="71066"/>
                </a:lnTo>
                <a:lnTo>
                  <a:pt x="38066" y="37445"/>
                </a:lnTo>
                <a:lnTo>
                  <a:pt x="76890" y="22604"/>
                </a:lnTo>
                <a:lnTo>
                  <a:pt x="135092" y="22604"/>
                </a:lnTo>
                <a:lnTo>
                  <a:pt x="111452" y="6763"/>
                </a:lnTo>
                <a:lnTo>
                  <a:pt x="84015" y="0"/>
                </a:lnTo>
                <a:close/>
              </a:path>
              <a:path w="137795" h="126365">
                <a:moveTo>
                  <a:pt x="135092" y="22604"/>
                </a:moveTo>
                <a:lnTo>
                  <a:pt x="76890" y="22604"/>
                </a:lnTo>
                <a:lnTo>
                  <a:pt x="137307" y="24088"/>
                </a:lnTo>
                <a:lnTo>
                  <a:pt x="135092" y="22604"/>
                </a:lnTo>
                <a:close/>
              </a:path>
            </a:pathLst>
          </a:custGeom>
          <a:solidFill>
            <a:srgbClr val="A4A297"/>
          </a:solidFill>
        </p:spPr>
        <p:txBody>
          <a:bodyPr wrap="square" lIns="0" tIns="0" rIns="0" bIns="0" rtlCol="0"/>
          <a:lstStyle/>
          <a:p>
            <a:endParaRPr sz="1632"/>
          </a:p>
        </p:txBody>
      </p:sp>
      <p:sp>
        <p:nvSpPr>
          <p:cNvPr id="25" name="object 23"/>
          <p:cNvSpPr/>
          <p:nvPr userDrawn="1"/>
        </p:nvSpPr>
        <p:spPr>
          <a:xfrm>
            <a:off x="10869412" y="353850"/>
            <a:ext cx="59366" cy="74856"/>
          </a:xfrm>
          <a:custGeom>
            <a:avLst/>
            <a:gdLst/>
            <a:ahLst/>
            <a:cxnLst/>
            <a:rect l="l" t="t" r="r" b="b"/>
            <a:pathLst>
              <a:path w="52070" h="82550">
                <a:moveTo>
                  <a:pt x="29146" y="0"/>
                </a:moveTo>
                <a:lnTo>
                  <a:pt x="35193" y="25335"/>
                </a:lnTo>
                <a:lnTo>
                  <a:pt x="33137" y="47817"/>
                </a:lnTo>
                <a:lnTo>
                  <a:pt x="21799" y="67024"/>
                </a:lnTo>
                <a:lnTo>
                  <a:pt x="0" y="82537"/>
                </a:lnTo>
                <a:lnTo>
                  <a:pt x="15665" y="81969"/>
                </a:lnTo>
                <a:lnTo>
                  <a:pt x="29235" y="77560"/>
                </a:lnTo>
                <a:lnTo>
                  <a:pt x="40233" y="68848"/>
                </a:lnTo>
                <a:lnTo>
                  <a:pt x="48183" y="55372"/>
                </a:lnTo>
                <a:lnTo>
                  <a:pt x="51665" y="38988"/>
                </a:lnTo>
                <a:lnTo>
                  <a:pt x="49118" y="24357"/>
                </a:lnTo>
                <a:lnTo>
                  <a:pt x="41345" y="11389"/>
                </a:lnTo>
                <a:lnTo>
                  <a:pt x="29146" y="0"/>
                </a:lnTo>
                <a:close/>
              </a:path>
            </a:pathLst>
          </a:custGeom>
          <a:solidFill>
            <a:srgbClr val="00B4A6"/>
          </a:solidFill>
        </p:spPr>
        <p:txBody>
          <a:bodyPr wrap="square" lIns="0" tIns="0" rIns="0" bIns="0" rtlCol="0"/>
          <a:lstStyle/>
          <a:p>
            <a:endParaRPr sz="1632"/>
          </a:p>
        </p:txBody>
      </p:sp>
      <p:sp>
        <p:nvSpPr>
          <p:cNvPr id="26" name="object 24"/>
          <p:cNvSpPr/>
          <p:nvPr userDrawn="1"/>
        </p:nvSpPr>
        <p:spPr>
          <a:xfrm>
            <a:off x="10831953" y="350315"/>
            <a:ext cx="59366" cy="66795"/>
          </a:xfrm>
          <a:custGeom>
            <a:avLst/>
            <a:gdLst/>
            <a:ahLst/>
            <a:cxnLst/>
            <a:rect l="l" t="t" r="r" b="b"/>
            <a:pathLst>
              <a:path w="52070" h="73659">
                <a:moveTo>
                  <a:pt x="52019" y="0"/>
                </a:moveTo>
                <a:lnTo>
                  <a:pt x="31666" y="3346"/>
                </a:lnTo>
                <a:lnTo>
                  <a:pt x="16756" y="12796"/>
                </a:lnTo>
                <a:lnTo>
                  <a:pt x="6472" y="27440"/>
                </a:lnTo>
                <a:lnTo>
                  <a:pt x="0" y="46367"/>
                </a:lnTo>
                <a:lnTo>
                  <a:pt x="3155" y="53432"/>
                </a:lnTo>
                <a:lnTo>
                  <a:pt x="6683" y="60720"/>
                </a:lnTo>
                <a:lnTo>
                  <a:pt x="12272" y="67514"/>
                </a:lnTo>
                <a:lnTo>
                  <a:pt x="21615" y="73101"/>
                </a:lnTo>
                <a:lnTo>
                  <a:pt x="15050" y="47847"/>
                </a:lnTo>
                <a:lnTo>
                  <a:pt x="22482" y="29478"/>
                </a:lnTo>
                <a:lnTo>
                  <a:pt x="37081" y="14645"/>
                </a:lnTo>
                <a:lnTo>
                  <a:pt x="52019" y="0"/>
                </a:lnTo>
                <a:close/>
              </a:path>
            </a:pathLst>
          </a:custGeom>
          <a:solidFill>
            <a:srgbClr val="A4A297"/>
          </a:solidFill>
        </p:spPr>
        <p:txBody>
          <a:bodyPr wrap="square" lIns="0" tIns="0" rIns="0" bIns="0" rtlCol="0"/>
          <a:lstStyle/>
          <a:p>
            <a:endParaRPr sz="1632"/>
          </a:p>
        </p:txBody>
      </p:sp>
      <p:sp>
        <p:nvSpPr>
          <p:cNvPr id="29" name="object 27"/>
          <p:cNvSpPr txBox="1">
            <a:spLocks noGrp="1"/>
          </p:cNvSpPr>
          <p:nvPr>
            <p:ph type="dt" sz="half" idx="4294967295"/>
          </p:nvPr>
        </p:nvSpPr>
        <p:spPr>
          <a:xfrm>
            <a:off x="615677" y="426407"/>
            <a:ext cx="861948" cy="139590"/>
          </a:xfrm>
          <a:prstGeom prst="rect">
            <a:avLst/>
          </a:prstGeom>
        </p:spPr>
        <p:txBody>
          <a:bodyPr vert="horz" wrap="square" lIns="0" tIns="0" rIns="0" bIns="0" rtlCol="0">
            <a:spAutoFit/>
          </a:bodyPr>
          <a:lstStyle>
            <a:lvl1pPr>
              <a:defRPr sz="907">
                <a:solidFill>
                  <a:schemeClr val="tx1"/>
                </a:solidFill>
              </a:defRPr>
            </a:lvl1pPr>
          </a:lstStyle>
          <a:p>
            <a:pPr marL="11516">
              <a:spcBef>
                <a:spcPts val="41"/>
              </a:spcBef>
            </a:pPr>
            <a:fld id="{8DC9661B-5845-4698-858C-A3133C19A919}" type="datetime1">
              <a:rPr lang="fr-FR" spc="5" smtClean="0"/>
              <a:pPr marL="11516">
                <a:spcBef>
                  <a:spcPts val="41"/>
                </a:spcBef>
              </a:pPr>
              <a:t>12/03/2024</a:t>
            </a:fld>
            <a:endParaRPr lang="fr-FR" spc="5" dirty="0"/>
          </a:p>
        </p:txBody>
      </p:sp>
      <p:sp>
        <p:nvSpPr>
          <p:cNvPr id="30" name="object 18"/>
          <p:cNvSpPr/>
          <p:nvPr userDrawn="1"/>
        </p:nvSpPr>
        <p:spPr>
          <a:xfrm>
            <a:off x="5683135" y="6458692"/>
            <a:ext cx="5152640" cy="164108"/>
          </a:xfrm>
          <a:custGeom>
            <a:avLst/>
            <a:gdLst/>
            <a:ahLst/>
            <a:cxnLst/>
            <a:rect l="l" t="t" r="r" b="b"/>
            <a:pathLst>
              <a:path w="4519295" h="180975">
                <a:moveTo>
                  <a:pt x="0" y="180632"/>
                </a:moveTo>
                <a:lnTo>
                  <a:pt x="4518736" y="180632"/>
                </a:lnTo>
                <a:lnTo>
                  <a:pt x="4518736" y="0"/>
                </a:lnTo>
                <a:lnTo>
                  <a:pt x="0" y="0"/>
                </a:lnTo>
                <a:lnTo>
                  <a:pt x="0" y="180632"/>
                </a:lnTo>
                <a:close/>
              </a:path>
            </a:pathLst>
          </a:custGeom>
          <a:solidFill>
            <a:srgbClr val="00B4A6"/>
          </a:solidFill>
        </p:spPr>
        <p:txBody>
          <a:bodyPr wrap="square" lIns="0" tIns="0" rIns="0" bIns="0" rtlCol="0"/>
          <a:lstStyle/>
          <a:p>
            <a:endParaRPr sz="1632"/>
          </a:p>
        </p:txBody>
      </p:sp>
      <p:sp>
        <p:nvSpPr>
          <p:cNvPr id="35" name="Espace réservé du pied de page 3"/>
          <p:cNvSpPr>
            <a:spLocks noGrp="1"/>
          </p:cNvSpPr>
          <p:nvPr>
            <p:ph type="ftr" sz="quarter" idx="11"/>
          </p:nvPr>
        </p:nvSpPr>
        <p:spPr>
          <a:xfrm>
            <a:off x="1026129" y="6267808"/>
            <a:ext cx="3862489" cy="364206"/>
          </a:xfrm>
        </p:spPr>
        <p:txBody>
          <a:bodyPr/>
          <a:lstStyle>
            <a:lvl1pPr algn="l">
              <a:defRPr cap="small" baseline="0">
                <a:solidFill>
                  <a:srgbClr val="898989"/>
                </a:solidFill>
              </a:defRPr>
            </a:lvl1pPr>
          </a:lstStyle>
          <a:p>
            <a:r>
              <a:rPr lang="fr-FR"/>
              <a:t>Pied de page</a:t>
            </a:r>
            <a:endParaRPr lang="fr-FR" dirty="0"/>
          </a:p>
        </p:txBody>
      </p:sp>
      <p:sp>
        <p:nvSpPr>
          <p:cNvPr id="36" name="Titre 1"/>
          <p:cNvSpPr>
            <a:spLocks noGrp="1"/>
          </p:cNvSpPr>
          <p:nvPr>
            <p:ph type="ctrTitle"/>
          </p:nvPr>
        </p:nvSpPr>
        <p:spPr>
          <a:xfrm>
            <a:off x="1487177" y="36956"/>
            <a:ext cx="9029929" cy="939057"/>
          </a:xfrm>
        </p:spPr>
        <p:txBody>
          <a:bodyPr>
            <a:normAutofit/>
          </a:bodyPr>
          <a:lstStyle>
            <a:lvl1pPr algn="l">
              <a:defRPr lang="fr-FR" sz="2539" kern="1200" cap="all" spc="68" baseline="0" smtClean="0">
                <a:solidFill>
                  <a:srgbClr val="00B4A6"/>
                </a:solidFill>
                <a:latin typeface="Raleway Medium"/>
                <a:ea typeface="+mn-ea"/>
                <a:cs typeface="Raleway Medium"/>
              </a:defRPr>
            </a:lvl1pPr>
          </a:lstStyle>
          <a:p>
            <a:r>
              <a:rPr lang="fr-FR" dirty="0"/>
              <a:t>Modifiez le style du titre</a:t>
            </a:r>
          </a:p>
        </p:txBody>
      </p:sp>
      <p:sp>
        <p:nvSpPr>
          <p:cNvPr id="38" name="Espace réservé du numéro de diapositive 5"/>
          <p:cNvSpPr>
            <a:spLocks noGrp="1"/>
          </p:cNvSpPr>
          <p:nvPr>
            <p:ph type="sldNum" sz="quarter" idx="12"/>
          </p:nvPr>
        </p:nvSpPr>
        <p:spPr>
          <a:xfrm>
            <a:off x="10818544" y="6458692"/>
            <a:ext cx="597462" cy="164108"/>
          </a:xfrm>
        </p:spPr>
        <p:txBody>
          <a:bodyPr/>
          <a:lstStyle>
            <a:lvl1pPr>
              <a:defRPr/>
            </a:lvl1pPr>
          </a:lstStyle>
          <a:p>
            <a:fld id="{07B2845A-0C9F-40D6-BB29-179AF13C3763}" type="slidenum">
              <a:rPr lang="fr-FR" smtClean="0"/>
              <a:pPr/>
              <a:t>‹N°›</a:t>
            </a:fld>
            <a:endParaRPr lang="fr-FR" dirty="0"/>
          </a:p>
        </p:txBody>
      </p:sp>
      <p:sp>
        <p:nvSpPr>
          <p:cNvPr id="3" name="Espace réservé du contenu 2"/>
          <p:cNvSpPr>
            <a:spLocks noGrp="1"/>
          </p:cNvSpPr>
          <p:nvPr>
            <p:ph sz="quarter" idx="16"/>
          </p:nvPr>
        </p:nvSpPr>
        <p:spPr>
          <a:xfrm>
            <a:off x="615319" y="1563348"/>
            <a:ext cx="5130641" cy="440705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7" name="Espace réservé du contenu 2"/>
          <p:cNvSpPr>
            <a:spLocks noGrp="1"/>
          </p:cNvSpPr>
          <p:nvPr>
            <p:ph sz="quarter" idx="17"/>
          </p:nvPr>
        </p:nvSpPr>
        <p:spPr>
          <a:xfrm>
            <a:off x="6129972" y="1563348"/>
            <a:ext cx="5130641" cy="440705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0497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object 2"/>
          <p:cNvSpPr/>
          <p:nvPr userDrawn="1"/>
        </p:nvSpPr>
        <p:spPr>
          <a:xfrm>
            <a:off x="591901" y="5"/>
            <a:ext cx="11599052" cy="1079655"/>
          </a:xfrm>
          <a:custGeom>
            <a:avLst/>
            <a:gdLst/>
            <a:ahLst/>
            <a:cxnLst/>
            <a:rect l="l" t="t" r="r" b="b"/>
            <a:pathLst>
              <a:path w="10173335" h="2198370">
                <a:moveTo>
                  <a:pt x="10172852" y="0"/>
                </a:moveTo>
                <a:lnTo>
                  <a:pt x="0" y="0"/>
                </a:lnTo>
                <a:lnTo>
                  <a:pt x="43789" y="1672208"/>
                </a:lnTo>
                <a:lnTo>
                  <a:pt x="59880" y="1976263"/>
                </a:lnTo>
                <a:lnTo>
                  <a:pt x="120794" y="2132399"/>
                </a:lnTo>
                <a:lnTo>
                  <a:pt x="276527" y="2189923"/>
                </a:lnTo>
                <a:lnTo>
                  <a:pt x="577075" y="2198141"/>
                </a:lnTo>
                <a:lnTo>
                  <a:pt x="590753" y="2198052"/>
                </a:lnTo>
                <a:lnTo>
                  <a:pt x="10172852" y="1947138"/>
                </a:lnTo>
                <a:lnTo>
                  <a:pt x="10172852" y="0"/>
                </a:lnTo>
                <a:close/>
              </a:path>
            </a:pathLst>
          </a:custGeom>
          <a:solidFill>
            <a:srgbClr val="DDF0ED"/>
          </a:solidFill>
        </p:spPr>
        <p:txBody>
          <a:bodyPr wrap="square" lIns="0" tIns="0" rIns="0" bIns="0" rtlCol="0"/>
          <a:lstStyle/>
          <a:p>
            <a:endParaRPr sz="1632"/>
          </a:p>
        </p:txBody>
      </p:sp>
      <p:sp>
        <p:nvSpPr>
          <p:cNvPr id="8" name="object 3"/>
          <p:cNvSpPr/>
          <p:nvPr userDrawn="1"/>
        </p:nvSpPr>
        <p:spPr>
          <a:xfrm>
            <a:off x="364095" y="403004"/>
            <a:ext cx="251225" cy="184838"/>
          </a:xfrm>
          <a:custGeom>
            <a:avLst/>
            <a:gdLst/>
            <a:ahLst/>
            <a:cxnLst/>
            <a:rect l="l" t="t" r="r" b="b"/>
            <a:pathLst>
              <a:path w="220345" h="203834">
                <a:moveTo>
                  <a:pt x="0" y="203580"/>
                </a:moveTo>
                <a:lnTo>
                  <a:pt x="219862" y="203580"/>
                </a:lnTo>
                <a:lnTo>
                  <a:pt x="219862" y="0"/>
                </a:lnTo>
                <a:lnTo>
                  <a:pt x="0" y="0"/>
                </a:lnTo>
                <a:lnTo>
                  <a:pt x="0" y="203580"/>
                </a:lnTo>
                <a:close/>
              </a:path>
            </a:pathLst>
          </a:custGeom>
          <a:solidFill>
            <a:srgbClr val="231F20"/>
          </a:solidFill>
        </p:spPr>
        <p:txBody>
          <a:bodyPr wrap="square" lIns="0" tIns="0" rIns="0" bIns="0" rtlCol="0"/>
          <a:lstStyle/>
          <a:p>
            <a:endParaRPr sz="1632"/>
          </a:p>
        </p:txBody>
      </p:sp>
      <p:sp>
        <p:nvSpPr>
          <p:cNvPr id="9" name="object 4"/>
          <p:cNvSpPr/>
          <p:nvPr userDrawn="1"/>
        </p:nvSpPr>
        <p:spPr>
          <a:xfrm>
            <a:off x="614768" y="403002"/>
            <a:ext cx="861948" cy="186076"/>
          </a:xfrm>
          <a:custGeom>
            <a:avLst/>
            <a:gdLst/>
            <a:ahLst/>
            <a:cxnLst/>
            <a:rect l="l" t="t" r="r" b="b"/>
            <a:pathLst>
              <a:path w="765175" h="203834">
                <a:moveTo>
                  <a:pt x="0" y="203580"/>
                </a:moveTo>
                <a:lnTo>
                  <a:pt x="765086" y="203580"/>
                </a:lnTo>
                <a:lnTo>
                  <a:pt x="765086" y="0"/>
                </a:lnTo>
                <a:lnTo>
                  <a:pt x="0" y="0"/>
                </a:lnTo>
                <a:lnTo>
                  <a:pt x="0" y="203580"/>
                </a:lnTo>
                <a:close/>
              </a:path>
            </a:pathLst>
          </a:custGeom>
          <a:solidFill>
            <a:srgbClr val="A4A297"/>
          </a:solidFill>
        </p:spPr>
        <p:txBody>
          <a:bodyPr wrap="square" lIns="0" tIns="0" rIns="0" bIns="0" rtlCol="0"/>
          <a:lstStyle/>
          <a:p>
            <a:endParaRPr sz="1632"/>
          </a:p>
        </p:txBody>
      </p:sp>
      <p:sp>
        <p:nvSpPr>
          <p:cNvPr id="13" name="object 11"/>
          <p:cNvSpPr/>
          <p:nvPr userDrawn="1"/>
        </p:nvSpPr>
        <p:spPr>
          <a:xfrm>
            <a:off x="11160820" y="258289"/>
            <a:ext cx="22444" cy="0"/>
          </a:xfrm>
          <a:custGeom>
            <a:avLst/>
            <a:gdLst/>
            <a:ahLst/>
            <a:cxnLst/>
            <a:rect l="l" t="t" r="r" b="b"/>
            <a:pathLst>
              <a:path w="19684">
                <a:moveTo>
                  <a:pt x="0" y="0"/>
                </a:moveTo>
                <a:lnTo>
                  <a:pt x="19570" y="0"/>
                </a:lnTo>
              </a:path>
            </a:pathLst>
          </a:custGeom>
          <a:ln w="27228">
            <a:solidFill>
              <a:srgbClr val="231F20"/>
            </a:solidFill>
          </a:ln>
        </p:spPr>
        <p:txBody>
          <a:bodyPr wrap="square" lIns="0" tIns="0" rIns="0" bIns="0" rtlCol="0"/>
          <a:lstStyle/>
          <a:p>
            <a:endParaRPr sz="1632"/>
          </a:p>
        </p:txBody>
      </p:sp>
      <p:sp>
        <p:nvSpPr>
          <p:cNvPr id="14" name="object 12"/>
          <p:cNvSpPr/>
          <p:nvPr userDrawn="1"/>
        </p:nvSpPr>
        <p:spPr>
          <a:xfrm>
            <a:off x="11171976" y="290316"/>
            <a:ext cx="0" cy="230327"/>
          </a:xfrm>
          <a:custGeom>
            <a:avLst/>
            <a:gdLst/>
            <a:ahLst/>
            <a:cxnLst/>
            <a:rect l="l" t="t" r="r" b="b"/>
            <a:pathLst>
              <a:path h="254000">
                <a:moveTo>
                  <a:pt x="0" y="0"/>
                </a:moveTo>
                <a:lnTo>
                  <a:pt x="0" y="253606"/>
                </a:lnTo>
              </a:path>
            </a:pathLst>
          </a:custGeom>
          <a:ln w="19570">
            <a:solidFill>
              <a:srgbClr val="231F20"/>
            </a:solidFill>
          </a:ln>
        </p:spPr>
        <p:txBody>
          <a:bodyPr wrap="square" lIns="0" tIns="0" rIns="0" bIns="0" rtlCol="0"/>
          <a:lstStyle/>
          <a:p>
            <a:endParaRPr sz="1632"/>
          </a:p>
        </p:txBody>
      </p:sp>
      <p:sp>
        <p:nvSpPr>
          <p:cNvPr id="15" name="object 13"/>
          <p:cNvSpPr/>
          <p:nvPr userDrawn="1"/>
        </p:nvSpPr>
        <p:spPr>
          <a:xfrm>
            <a:off x="11231653" y="289928"/>
            <a:ext cx="156382" cy="230903"/>
          </a:xfrm>
          <a:custGeom>
            <a:avLst/>
            <a:gdLst/>
            <a:ahLst/>
            <a:cxnLst/>
            <a:rect l="l" t="t" r="r" b="b"/>
            <a:pathLst>
              <a:path w="137159" h="254634">
                <a:moveTo>
                  <a:pt x="68084" y="0"/>
                </a:moveTo>
                <a:lnTo>
                  <a:pt x="30102" y="11657"/>
                </a:lnTo>
                <a:lnTo>
                  <a:pt x="5321" y="41910"/>
                </a:lnTo>
                <a:lnTo>
                  <a:pt x="0" y="68516"/>
                </a:lnTo>
                <a:lnTo>
                  <a:pt x="0" y="254038"/>
                </a:lnTo>
                <a:lnTo>
                  <a:pt x="19570" y="254038"/>
                </a:lnTo>
                <a:lnTo>
                  <a:pt x="19593" y="61583"/>
                </a:lnTo>
                <a:lnTo>
                  <a:pt x="20853" y="55321"/>
                </a:lnTo>
                <a:lnTo>
                  <a:pt x="54952" y="20853"/>
                </a:lnTo>
                <a:lnTo>
                  <a:pt x="61277" y="19570"/>
                </a:lnTo>
                <a:lnTo>
                  <a:pt x="116110" y="19570"/>
                </a:lnTo>
                <a:lnTo>
                  <a:pt x="111709" y="15577"/>
                </a:lnTo>
                <a:lnTo>
                  <a:pt x="75011" y="333"/>
                </a:lnTo>
                <a:lnTo>
                  <a:pt x="68084" y="0"/>
                </a:lnTo>
                <a:close/>
              </a:path>
              <a:path w="137159" h="254634">
                <a:moveTo>
                  <a:pt x="116110" y="19570"/>
                </a:moveTo>
                <a:lnTo>
                  <a:pt x="74891" y="19570"/>
                </a:lnTo>
                <a:lnTo>
                  <a:pt x="81280" y="20853"/>
                </a:lnTo>
                <a:lnTo>
                  <a:pt x="93192" y="25958"/>
                </a:lnTo>
                <a:lnTo>
                  <a:pt x="116995" y="61583"/>
                </a:lnTo>
                <a:lnTo>
                  <a:pt x="117017" y="254038"/>
                </a:lnTo>
                <a:lnTo>
                  <a:pt x="136588" y="254038"/>
                </a:lnTo>
                <a:lnTo>
                  <a:pt x="136588" y="68516"/>
                </a:lnTo>
                <a:lnTo>
                  <a:pt x="136255" y="61583"/>
                </a:lnTo>
                <a:lnTo>
                  <a:pt x="121017" y="24881"/>
                </a:lnTo>
                <a:lnTo>
                  <a:pt x="116586" y="20002"/>
                </a:lnTo>
                <a:lnTo>
                  <a:pt x="116110" y="19570"/>
                </a:lnTo>
                <a:close/>
              </a:path>
            </a:pathLst>
          </a:custGeom>
          <a:solidFill>
            <a:srgbClr val="231F20"/>
          </a:solidFill>
        </p:spPr>
        <p:txBody>
          <a:bodyPr wrap="square" lIns="0" tIns="0" rIns="0" bIns="0" rtlCol="0"/>
          <a:lstStyle/>
          <a:p>
            <a:endParaRPr sz="1632"/>
          </a:p>
        </p:txBody>
      </p:sp>
      <p:sp>
        <p:nvSpPr>
          <p:cNvPr id="16" name="object 14"/>
          <p:cNvSpPr/>
          <p:nvPr userDrawn="1"/>
        </p:nvSpPr>
        <p:spPr>
          <a:xfrm>
            <a:off x="11416006" y="245944"/>
            <a:ext cx="78191" cy="319004"/>
          </a:xfrm>
          <a:custGeom>
            <a:avLst/>
            <a:gdLst/>
            <a:ahLst/>
            <a:cxnLst/>
            <a:rect l="l" t="t" r="r" b="b"/>
            <a:pathLst>
              <a:path w="68579" h="351790">
                <a:moveTo>
                  <a:pt x="68503" y="48933"/>
                </a:moveTo>
                <a:lnTo>
                  <a:pt x="48933" y="48933"/>
                </a:lnTo>
                <a:lnTo>
                  <a:pt x="48909" y="289895"/>
                </a:lnTo>
                <a:lnTo>
                  <a:pt x="47663" y="296164"/>
                </a:lnTo>
                <a:lnTo>
                  <a:pt x="13119" y="330631"/>
                </a:lnTo>
                <a:lnTo>
                  <a:pt x="6807" y="331901"/>
                </a:lnTo>
                <a:lnTo>
                  <a:pt x="0" y="331901"/>
                </a:lnTo>
                <a:lnTo>
                  <a:pt x="0" y="351472"/>
                </a:lnTo>
                <a:lnTo>
                  <a:pt x="38349" y="339825"/>
                </a:lnTo>
                <a:lnTo>
                  <a:pt x="63195" y="309562"/>
                </a:lnTo>
                <a:lnTo>
                  <a:pt x="68503" y="282968"/>
                </a:lnTo>
                <a:lnTo>
                  <a:pt x="68503" y="48933"/>
                </a:lnTo>
                <a:close/>
              </a:path>
              <a:path w="68579" h="351790">
                <a:moveTo>
                  <a:pt x="68503" y="0"/>
                </a:moveTo>
                <a:lnTo>
                  <a:pt x="48933" y="0"/>
                </a:lnTo>
                <a:lnTo>
                  <a:pt x="48933" y="27228"/>
                </a:lnTo>
                <a:lnTo>
                  <a:pt x="68503" y="27228"/>
                </a:lnTo>
                <a:lnTo>
                  <a:pt x="68503" y="0"/>
                </a:lnTo>
                <a:close/>
              </a:path>
            </a:pathLst>
          </a:custGeom>
          <a:solidFill>
            <a:srgbClr val="231F20"/>
          </a:solidFill>
        </p:spPr>
        <p:txBody>
          <a:bodyPr wrap="square" lIns="0" tIns="0" rIns="0" bIns="0" rtlCol="0"/>
          <a:lstStyle/>
          <a:p>
            <a:endParaRPr sz="1632"/>
          </a:p>
        </p:txBody>
      </p:sp>
      <p:sp>
        <p:nvSpPr>
          <p:cNvPr id="17" name="object 15"/>
          <p:cNvSpPr/>
          <p:nvPr userDrawn="1"/>
        </p:nvSpPr>
        <p:spPr>
          <a:xfrm>
            <a:off x="11542631" y="289924"/>
            <a:ext cx="156382" cy="230903"/>
          </a:xfrm>
          <a:custGeom>
            <a:avLst/>
            <a:gdLst/>
            <a:ahLst/>
            <a:cxnLst/>
            <a:rect l="l" t="t" r="r" b="b"/>
            <a:pathLst>
              <a:path w="137159" h="254634">
                <a:moveTo>
                  <a:pt x="68503" y="0"/>
                </a:moveTo>
                <a:lnTo>
                  <a:pt x="30149" y="11657"/>
                </a:lnTo>
                <a:lnTo>
                  <a:pt x="5308" y="41922"/>
                </a:lnTo>
                <a:lnTo>
                  <a:pt x="0" y="68516"/>
                </a:lnTo>
                <a:lnTo>
                  <a:pt x="0" y="185534"/>
                </a:lnTo>
                <a:lnTo>
                  <a:pt x="11639" y="223881"/>
                </a:lnTo>
                <a:lnTo>
                  <a:pt x="41910" y="248716"/>
                </a:lnTo>
                <a:lnTo>
                  <a:pt x="68503" y="254038"/>
                </a:lnTo>
                <a:lnTo>
                  <a:pt x="75416" y="253706"/>
                </a:lnTo>
                <a:lnTo>
                  <a:pt x="111715" y="238467"/>
                </a:lnTo>
                <a:lnTo>
                  <a:pt x="116111" y="234467"/>
                </a:lnTo>
                <a:lnTo>
                  <a:pt x="61696" y="234467"/>
                </a:lnTo>
                <a:lnTo>
                  <a:pt x="55308" y="233197"/>
                </a:lnTo>
                <a:lnTo>
                  <a:pt x="20840" y="198653"/>
                </a:lnTo>
                <a:lnTo>
                  <a:pt x="19570" y="178727"/>
                </a:lnTo>
                <a:lnTo>
                  <a:pt x="20840" y="172415"/>
                </a:lnTo>
                <a:lnTo>
                  <a:pt x="55308" y="138302"/>
                </a:lnTo>
                <a:lnTo>
                  <a:pt x="57458" y="137871"/>
                </a:lnTo>
                <a:lnTo>
                  <a:pt x="19570" y="137871"/>
                </a:lnTo>
                <a:lnTo>
                  <a:pt x="19594" y="61589"/>
                </a:lnTo>
                <a:lnTo>
                  <a:pt x="43395" y="25958"/>
                </a:lnTo>
                <a:lnTo>
                  <a:pt x="61696" y="19583"/>
                </a:lnTo>
                <a:lnTo>
                  <a:pt x="116124" y="19583"/>
                </a:lnTo>
                <a:lnTo>
                  <a:pt x="111715" y="15577"/>
                </a:lnTo>
                <a:lnTo>
                  <a:pt x="75416" y="333"/>
                </a:lnTo>
                <a:lnTo>
                  <a:pt x="68503" y="0"/>
                </a:lnTo>
                <a:close/>
              </a:path>
              <a:path w="137159" h="254634">
                <a:moveTo>
                  <a:pt x="136588" y="185534"/>
                </a:moveTo>
                <a:lnTo>
                  <a:pt x="117017" y="185534"/>
                </a:lnTo>
                <a:lnTo>
                  <a:pt x="116993" y="192461"/>
                </a:lnTo>
                <a:lnTo>
                  <a:pt x="115735" y="198653"/>
                </a:lnTo>
                <a:lnTo>
                  <a:pt x="81622" y="233197"/>
                </a:lnTo>
                <a:lnTo>
                  <a:pt x="75311" y="234467"/>
                </a:lnTo>
                <a:lnTo>
                  <a:pt x="116111" y="234467"/>
                </a:lnTo>
                <a:lnTo>
                  <a:pt x="135256" y="199202"/>
                </a:lnTo>
                <a:lnTo>
                  <a:pt x="136261" y="192341"/>
                </a:lnTo>
                <a:lnTo>
                  <a:pt x="136588" y="185534"/>
                </a:lnTo>
                <a:close/>
              </a:path>
              <a:path w="137159" h="254634">
                <a:moveTo>
                  <a:pt x="116124" y="19583"/>
                </a:moveTo>
                <a:lnTo>
                  <a:pt x="75311" y="19583"/>
                </a:lnTo>
                <a:lnTo>
                  <a:pt x="81622" y="20853"/>
                </a:lnTo>
                <a:lnTo>
                  <a:pt x="93256" y="25958"/>
                </a:lnTo>
                <a:lnTo>
                  <a:pt x="116993" y="61589"/>
                </a:lnTo>
                <a:lnTo>
                  <a:pt x="116993" y="75443"/>
                </a:lnTo>
                <a:lnTo>
                  <a:pt x="93256" y="110718"/>
                </a:lnTo>
                <a:lnTo>
                  <a:pt x="75311" y="117449"/>
                </a:lnTo>
                <a:lnTo>
                  <a:pt x="68503" y="117449"/>
                </a:lnTo>
                <a:lnTo>
                  <a:pt x="61386" y="117782"/>
                </a:lnTo>
                <a:lnTo>
                  <a:pt x="24447" y="133261"/>
                </a:lnTo>
                <a:lnTo>
                  <a:pt x="19570" y="137871"/>
                </a:lnTo>
                <a:lnTo>
                  <a:pt x="57458" y="137871"/>
                </a:lnTo>
                <a:lnTo>
                  <a:pt x="61696" y="137020"/>
                </a:lnTo>
                <a:lnTo>
                  <a:pt x="68503" y="137020"/>
                </a:lnTo>
                <a:lnTo>
                  <a:pt x="106476" y="125374"/>
                </a:lnTo>
                <a:lnTo>
                  <a:pt x="131267" y="95110"/>
                </a:lnTo>
                <a:lnTo>
                  <a:pt x="136588" y="68516"/>
                </a:lnTo>
                <a:lnTo>
                  <a:pt x="136255" y="61589"/>
                </a:lnTo>
                <a:lnTo>
                  <a:pt x="121010" y="24886"/>
                </a:lnTo>
                <a:lnTo>
                  <a:pt x="116586" y="20002"/>
                </a:lnTo>
                <a:lnTo>
                  <a:pt x="116124" y="19583"/>
                </a:lnTo>
                <a:close/>
              </a:path>
            </a:pathLst>
          </a:custGeom>
          <a:solidFill>
            <a:srgbClr val="231F20"/>
          </a:solidFill>
        </p:spPr>
        <p:txBody>
          <a:bodyPr wrap="square" lIns="0" tIns="0" rIns="0" bIns="0" rtlCol="0"/>
          <a:lstStyle/>
          <a:p>
            <a:endParaRPr sz="1632"/>
          </a:p>
        </p:txBody>
      </p:sp>
      <p:sp>
        <p:nvSpPr>
          <p:cNvPr id="18" name="object 16"/>
          <p:cNvSpPr/>
          <p:nvPr userDrawn="1"/>
        </p:nvSpPr>
        <p:spPr>
          <a:xfrm>
            <a:off x="11746875" y="290317"/>
            <a:ext cx="156382" cy="274665"/>
          </a:xfrm>
          <a:custGeom>
            <a:avLst/>
            <a:gdLst/>
            <a:ahLst/>
            <a:cxnLst/>
            <a:rect l="l" t="t" r="r" b="b"/>
            <a:pathLst>
              <a:path w="137159" h="302895">
                <a:moveTo>
                  <a:pt x="68503" y="0"/>
                </a:moveTo>
                <a:lnTo>
                  <a:pt x="30149" y="11652"/>
                </a:lnTo>
                <a:lnTo>
                  <a:pt x="5308" y="41910"/>
                </a:lnTo>
                <a:lnTo>
                  <a:pt x="0" y="68503"/>
                </a:lnTo>
                <a:lnTo>
                  <a:pt x="0" y="302539"/>
                </a:lnTo>
                <a:lnTo>
                  <a:pt x="19570" y="302539"/>
                </a:lnTo>
                <a:lnTo>
                  <a:pt x="19570" y="233184"/>
                </a:lnTo>
                <a:lnTo>
                  <a:pt x="57995" y="233184"/>
                </a:lnTo>
                <a:lnTo>
                  <a:pt x="23398" y="204350"/>
                </a:lnTo>
                <a:lnTo>
                  <a:pt x="19570" y="185521"/>
                </a:lnTo>
                <a:lnTo>
                  <a:pt x="19596" y="61576"/>
                </a:lnTo>
                <a:lnTo>
                  <a:pt x="43751" y="25958"/>
                </a:lnTo>
                <a:lnTo>
                  <a:pt x="61696" y="19570"/>
                </a:lnTo>
                <a:lnTo>
                  <a:pt x="116541" y="19570"/>
                </a:lnTo>
                <a:lnTo>
                  <a:pt x="112133" y="15576"/>
                </a:lnTo>
                <a:lnTo>
                  <a:pt x="75430" y="333"/>
                </a:lnTo>
                <a:lnTo>
                  <a:pt x="68503" y="0"/>
                </a:lnTo>
                <a:close/>
              </a:path>
              <a:path w="137159" h="302895">
                <a:moveTo>
                  <a:pt x="57995" y="233184"/>
                </a:moveTo>
                <a:lnTo>
                  <a:pt x="19570" y="233184"/>
                </a:lnTo>
                <a:lnTo>
                  <a:pt x="24618" y="237813"/>
                </a:lnTo>
                <a:lnTo>
                  <a:pt x="61400" y="253692"/>
                </a:lnTo>
                <a:lnTo>
                  <a:pt x="68503" y="254038"/>
                </a:lnTo>
                <a:lnTo>
                  <a:pt x="75526" y="253692"/>
                </a:lnTo>
                <a:lnTo>
                  <a:pt x="112133" y="238461"/>
                </a:lnTo>
                <a:lnTo>
                  <a:pt x="116541" y="234467"/>
                </a:lnTo>
                <a:lnTo>
                  <a:pt x="68503" y="234467"/>
                </a:lnTo>
                <a:lnTo>
                  <a:pt x="58690" y="233398"/>
                </a:lnTo>
                <a:lnTo>
                  <a:pt x="57995" y="233184"/>
                </a:lnTo>
                <a:close/>
              </a:path>
              <a:path w="137159" h="302895">
                <a:moveTo>
                  <a:pt x="116541" y="19570"/>
                </a:moveTo>
                <a:lnTo>
                  <a:pt x="75311" y="19570"/>
                </a:lnTo>
                <a:lnTo>
                  <a:pt x="81622" y="20853"/>
                </a:lnTo>
                <a:lnTo>
                  <a:pt x="93256" y="25958"/>
                </a:lnTo>
                <a:lnTo>
                  <a:pt x="117413" y="61576"/>
                </a:lnTo>
                <a:lnTo>
                  <a:pt x="117412" y="192450"/>
                </a:lnTo>
                <a:lnTo>
                  <a:pt x="93256" y="227723"/>
                </a:lnTo>
                <a:lnTo>
                  <a:pt x="75311" y="234467"/>
                </a:lnTo>
                <a:lnTo>
                  <a:pt x="116541" y="234467"/>
                </a:lnTo>
                <a:lnTo>
                  <a:pt x="135682" y="199194"/>
                </a:lnTo>
                <a:lnTo>
                  <a:pt x="137007" y="185521"/>
                </a:lnTo>
                <a:lnTo>
                  <a:pt x="137007" y="68503"/>
                </a:lnTo>
                <a:lnTo>
                  <a:pt x="125363" y="30160"/>
                </a:lnTo>
                <a:lnTo>
                  <a:pt x="117017" y="20002"/>
                </a:lnTo>
                <a:lnTo>
                  <a:pt x="116541" y="19570"/>
                </a:lnTo>
                <a:close/>
              </a:path>
            </a:pathLst>
          </a:custGeom>
          <a:solidFill>
            <a:srgbClr val="231F20"/>
          </a:solidFill>
        </p:spPr>
        <p:txBody>
          <a:bodyPr wrap="square" lIns="0" tIns="0" rIns="0" bIns="0" rtlCol="0"/>
          <a:lstStyle/>
          <a:p>
            <a:endParaRPr sz="1632"/>
          </a:p>
        </p:txBody>
      </p:sp>
      <p:sp>
        <p:nvSpPr>
          <p:cNvPr id="19" name="object 17"/>
          <p:cNvSpPr/>
          <p:nvPr userDrawn="1"/>
        </p:nvSpPr>
        <p:spPr>
          <a:xfrm>
            <a:off x="10690486" y="228645"/>
            <a:ext cx="379371" cy="143955"/>
          </a:xfrm>
          <a:custGeom>
            <a:avLst/>
            <a:gdLst/>
            <a:ahLst/>
            <a:cxnLst/>
            <a:rect l="l" t="t" r="r" b="b"/>
            <a:pathLst>
              <a:path w="332740" h="158750">
                <a:moveTo>
                  <a:pt x="267003" y="35559"/>
                </a:moveTo>
                <a:lnTo>
                  <a:pt x="166992" y="35559"/>
                </a:lnTo>
                <a:lnTo>
                  <a:pt x="213757" y="42634"/>
                </a:lnTo>
                <a:lnTo>
                  <a:pt x="253903" y="60955"/>
                </a:lnTo>
                <a:lnTo>
                  <a:pt x="287426" y="90165"/>
                </a:lnTo>
                <a:lnTo>
                  <a:pt x="314325" y="129908"/>
                </a:lnTo>
                <a:lnTo>
                  <a:pt x="316560" y="137844"/>
                </a:lnTo>
                <a:lnTo>
                  <a:pt x="317747" y="146340"/>
                </a:lnTo>
                <a:lnTo>
                  <a:pt x="320840" y="153834"/>
                </a:lnTo>
                <a:lnTo>
                  <a:pt x="328790" y="158762"/>
                </a:lnTo>
                <a:lnTo>
                  <a:pt x="332084" y="151563"/>
                </a:lnTo>
                <a:lnTo>
                  <a:pt x="332320" y="144311"/>
                </a:lnTo>
                <a:lnTo>
                  <a:pt x="330804" y="137118"/>
                </a:lnTo>
                <a:lnTo>
                  <a:pt x="328841" y="130098"/>
                </a:lnTo>
                <a:lnTo>
                  <a:pt x="316202" y="95047"/>
                </a:lnTo>
                <a:lnTo>
                  <a:pt x="297384" y="64776"/>
                </a:lnTo>
                <a:lnTo>
                  <a:pt x="272435" y="39219"/>
                </a:lnTo>
                <a:lnTo>
                  <a:pt x="267003" y="35559"/>
                </a:lnTo>
                <a:close/>
              </a:path>
              <a:path w="332740" h="158750">
                <a:moveTo>
                  <a:pt x="133451" y="0"/>
                </a:moveTo>
                <a:lnTo>
                  <a:pt x="125907" y="2692"/>
                </a:lnTo>
                <a:lnTo>
                  <a:pt x="118287" y="5206"/>
                </a:lnTo>
                <a:lnTo>
                  <a:pt x="110820" y="8102"/>
                </a:lnTo>
                <a:lnTo>
                  <a:pt x="71462" y="27655"/>
                </a:lnTo>
                <a:lnTo>
                  <a:pt x="39274" y="53787"/>
                </a:lnTo>
                <a:lnTo>
                  <a:pt x="15154" y="87316"/>
                </a:lnTo>
                <a:lnTo>
                  <a:pt x="0" y="129057"/>
                </a:lnTo>
                <a:lnTo>
                  <a:pt x="1892" y="134378"/>
                </a:lnTo>
                <a:lnTo>
                  <a:pt x="4965" y="135470"/>
                </a:lnTo>
                <a:lnTo>
                  <a:pt x="9398" y="131660"/>
                </a:lnTo>
                <a:lnTo>
                  <a:pt x="12217" y="127050"/>
                </a:lnTo>
                <a:lnTo>
                  <a:pt x="14986" y="122415"/>
                </a:lnTo>
                <a:lnTo>
                  <a:pt x="17881" y="117843"/>
                </a:lnTo>
                <a:lnTo>
                  <a:pt x="46729" y="81663"/>
                </a:lnTo>
                <a:lnTo>
                  <a:pt x="81249" y="55541"/>
                </a:lnTo>
                <a:lnTo>
                  <a:pt x="121364" y="39999"/>
                </a:lnTo>
                <a:lnTo>
                  <a:pt x="166992" y="35559"/>
                </a:lnTo>
                <a:lnTo>
                  <a:pt x="267003" y="35559"/>
                </a:lnTo>
                <a:lnTo>
                  <a:pt x="241401" y="18313"/>
                </a:lnTo>
                <a:lnTo>
                  <a:pt x="215377" y="7517"/>
                </a:lnTo>
                <a:lnTo>
                  <a:pt x="188564" y="1960"/>
                </a:lnTo>
                <a:lnTo>
                  <a:pt x="161182" y="2"/>
                </a:lnTo>
                <a:lnTo>
                  <a:pt x="133451" y="0"/>
                </a:lnTo>
                <a:close/>
              </a:path>
            </a:pathLst>
          </a:custGeom>
          <a:solidFill>
            <a:srgbClr val="00B4A6"/>
          </a:solidFill>
        </p:spPr>
        <p:txBody>
          <a:bodyPr wrap="square" lIns="0" tIns="0" rIns="0" bIns="0" rtlCol="0"/>
          <a:lstStyle/>
          <a:p>
            <a:endParaRPr sz="1632"/>
          </a:p>
        </p:txBody>
      </p:sp>
      <p:sp>
        <p:nvSpPr>
          <p:cNvPr id="20" name="object 18"/>
          <p:cNvSpPr/>
          <p:nvPr userDrawn="1"/>
        </p:nvSpPr>
        <p:spPr>
          <a:xfrm>
            <a:off x="10684061" y="386734"/>
            <a:ext cx="388059" cy="164108"/>
          </a:xfrm>
          <a:custGeom>
            <a:avLst/>
            <a:gdLst/>
            <a:ahLst/>
            <a:cxnLst/>
            <a:rect l="l" t="t" r="r" b="b"/>
            <a:pathLst>
              <a:path w="340359" h="180975">
                <a:moveTo>
                  <a:pt x="1470" y="15494"/>
                </a:moveTo>
                <a:lnTo>
                  <a:pt x="581" y="20789"/>
                </a:lnTo>
                <a:lnTo>
                  <a:pt x="0" y="27348"/>
                </a:lnTo>
                <a:lnTo>
                  <a:pt x="265" y="34075"/>
                </a:lnTo>
                <a:lnTo>
                  <a:pt x="11912" y="77488"/>
                </a:lnTo>
                <a:lnTo>
                  <a:pt x="45596" y="128532"/>
                </a:lnTo>
                <a:lnTo>
                  <a:pt x="87084" y="160677"/>
                </a:lnTo>
                <a:lnTo>
                  <a:pt x="93748" y="163906"/>
                </a:lnTo>
                <a:lnTo>
                  <a:pt x="136432" y="178112"/>
                </a:lnTo>
                <a:lnTo>
                  <a:pt x="179842" y="180478"/>
                </a:lnTo>
                <a:lnTo>
                  <a:pt x="221762" y="172132"/>
                </a:lnTo>
                <a:lnTo>
                  <a:pt x="259977" y="154203"/>
                </a:lnTo>
                <a:lnTo>
                  <a:pt x="270952" y="145236"/>
                </a:lnTo>
                <a:lnTo>
                  <a:pt x="159442" y="145236"/>
                </a:lnTo>
                <a:lnTo>
                  <a:pt x="116205" y="136863"/>
                </a:lnTo>
                <a:lnTo>
                  <a:pt x="76030" y="116873"/>
                </a:lnTo>
                <a:lnTo>
                  <a:pt x="41589" y="85077"/>
                </a:lnTo>
                <a:lnTo>
                  <a:pt x="17329" y="46483"/>
                </a:lnTo>
                <a:lnTo>
                  <a:pt x="11820" y="32169"/>
                </a:lnTo>
                <a:lnTo>
                  <a:pt x="7756" y="22783"/>
                </a:lnTo>
                <a:lnTo>
                  <a:pt x="5381" y="21285"/>
                </a:lnTo>
                <a:lnTo>
                  <a:pt x="1470" y="15494"/>
                </a:lnTo>
                <a:close/>
              </a:path>
              <a:path w="340359" h="180975">
                <a:moveTo>
                  <a:pt x="336966" y="0"/>
                </a:moveTo>
                <a:lnTo>
                  <a:pt x="320989" y="51536"/>
                </a:lnTo>
                <a:lnTo>
                  <a:pt x="317128" y="56451"/>
                </a:lnTo>
                <a:lnTo>
                  <a:pt x="312607" y="60998"/>
                </a:lnTo>
                <a:lnTo>
                  <a:pt x="309496" y="66357"/>
                </a:lnTo>
                <a:lnTo>
                  <a:pt x="280765" y="102553"/>
                </a:lnTo>
                <a:lnTo>
                  <a:pt x="244396" y="127891"/>
                </a:lnTo>
                <a:lnTo>
                  <a:pt x="203064" y="142182"/>
                </a:lnTo>
                <a:lnTo>
                  <a:pt x="159442" y="145236"/>
                </a:lnTo>
                <a:lnTo>
                  <a:pt x="270952" y="145236"/>
                </a:lnTo>
                <a:lnTo>
                  <a:pt x="292271" y="127819"/>
                </a:lnTo>
                <a:lnTo>
                  <a:pt x="316428" y="94109"/>
                </a:lnTo>
                <a:lnTo>
                  <a:pt x="330235" y="54203"/>
                </a:lnTo>
                <a:lnTo>
                  <a:pt x="335855" y="41142"/>
                </a:lnTo>
                <a:lnTo>
                  <a:pt x="339239" y="27801"/>
                </a:lnTo>
                <a:lnTo>
                  <a:pt x="339804" y="14111"/>
                </a:lnTo>
                <a:lnTo>
                  <a:pt x="336966" y="0"/>
                </a:lnTo>
                <a:close/>
              </a:path>
            </a:pathLst>
          </a:custGeom>
          <a:solidFill>
            <a:srgbClr val="A4A297"/>
          </a:solidFill>
        </p:spPr>
        <p:txBody>
          <a:bodyPr wrap="square" lIns="0" tIns="0" rIns="0" bIns="0" rtlCol="0"/>
          <a:lstStyle/>
          <a:p>
            <a:endParaRPr sz="1632"/>
          </a:p>
        </p:txBody>
      </p:sp>
      <p:sp>
        <p:nvSpPr>
          <p:cNvPr id="21" name="object 19"/>
          <p:cNvSpPr/>
          <p:nvPr userDrawn="1"/>
        </p:nvSpPr>
        <p:spPr>
          <a:xfrm>
            <a:off x="10818545" y="351302"/>
            <a:ext cx="154210" cy="120922"/>
          </a:xfrm>
          <a:custGeom>
            <a:avLst/>
            <a:gdLst/>
            <a:ahLst/>
            <a:cxnLst/>
            <a:rect l="l" t="t" r="r" b="b"/>
            <a:pathLst>
              <a:path w="135254" h="133350">
                <a:moveTo>
                  <a:pt x="0" y="108775"/>
                </a:moveTo>
                <a:lnTo>
                  <a:pt x="22322" y="126028"/>
                </a:lnTo>
                <a:lnTo>
                  <a:pt x="47459" y="132842"/>
                </a:lnTo>
                <a:lnTo>
                  <a:pt x="74302" y="129149"/>
                </a:lnTo>
                <a:lnTo>
                  <a:pt x="101739" y="114884"/>
                </a:lnTo>
                <a:lnTo>
                  <a:pt x="102866" y="113730"/>
                </a:lnTo>
                <a:lnTo>
                  <a:pt x="45738" y="113730"/>
                </a:lnTo>
                <a:lnTo>
                  <a:pt x="0" y="108775"/>
                </a:lnTo>
                <a:close/>
              </a:path>
              <a:path w="135254" h="133350">
                <a:moveTo>
                  <a:pt x="120891" y="0"/>
                </a:moveTo>
                <a:lnTo>
                  <a:pt x="120244" y="46482"/>
                </a:lnTo>
                <a:lnTo>
                  <a:pt x="106846" y="81593"/>
                </a:lnTo>
                <a:lnTo>
                  <a:pt x="81682" y="104339"/>
                </a:lnTo>
                <a:lnTo>
                  <a:pt x="45738" y="113730"/>
                </a:lnTo>
                <a:lnTo>
                  <a:pt x="102866" y="113730"/>
                </a:lnTo>
                <a:lnTo>
                  <a:pt x="124007" y="92082"/>
                </a:lnTo>
                <a:lnTo>
                  <a:pt x="134761" y="64509"/>
                </a:lnTo>
                <a:lnTo>
                  <a:pt x="133791" y="33402"/>
                </a:lnTo>
                <a:lnTo>
                  <a:pt x="120891" y="0"/>
                </a:lnTo>
                <a:close/>
              </a:path>
            </a:pathLst>
          </a:custGeom>
          <a:solidFill>
            <a:srgbClr val="00B4A6"/>
          </a:solidFill>
        </p:spPr>
        <p:txBody>
          <a:bodyPr wrap="square" lIns="0" tIns="0" rIns="0" bIns="0" rtlCol="0"/>
          <a:lstStyle/>
          <a:p>
            <a:endParaRPr sz="1632"/>
          </a:p>
        </p:txBody>
      </p:sp>
      <p:sp>
        <p:nvSpPr>
          <p:cNvPr id="22" name="object 20"/>
          <p:cNvSpPr/>
          <p:nvPr userDrawn="1"/>
        </p:nvSpPr>
        <p:spPr>
          <a:xfrm>
            <a:off x="10775950" y="310392"/>
            <a:ext cx="157106" cy="114587"/>
          </a:xfrm>
          <a:custGeom>
            <a:avLst/>
            <a:gdLst/>
            <a:ahLst/>
            <a:cxnLst/>
            <a:rect l="l" t="t" r="r" b="b"/>
            <a:pathLst>
              <a:path w="137795" h="126365">
                <a:moveTo>
                  <a:pt x="84015" y="0"/>
                </a:moveTo>
                <a:lnTo>
                  <a:pt x="56754" y="3889"/>
                </a:lnTo>
                <a:lnTo>
                  <a:pt x="31427" y="18526"/>
                </a:lnTo>
                <a:lnTo>
                  <a:pt x="10244" y="42730"/>
                </a:lnTo>
                <a:lnTo>
                  <a:pt x="0" y="69616"/>
                </a:lnTo>
                <a:lnTo>
                  <a:pt x="925" y="97805"/>
                </a:lnTo>
                <a:lnTo>
                  <a:pt x="13254" y="125917"/>
                </a:lnTo>
                <a:lnTo>
                  <a:pt x="17849" y="71066"/>
                </a:lnTo>
                <a:lnTo>
                  <a:pt x="38066" y="37445"/>
                </a:lnTo>
                <a:lnTo>
                  <a:pt x="76890" y="22604"/>
                </a:lnTo>
                <a:lnTo>
                  <a:pt x="135092" y="22604"/>
                </a:lnTo>
                <a:lnTo>
                  <a:pt x="111452" y="6763"/>
                </a:lnTo>
                <a:lnTo>
                  <a:pt x="84015" y="0"/>
                </a:lnTo>
                <a:close/>
              </a:path>
              <a:path w="137795" h="126365">
                <a:moveTo>
                  <a:pt x="135092" y="22604"/>
                </a:moveTo>
                <a:lnTo>
                  <a:pt x="76890" y="22604"/>
                </a:lnTo>
                <a:lnTo>
                  <a:pt x="137307" y="24088"/>
                </a:lnTo>
                <a:lnTo>
                  <a:pt x="135092" y="22604"/>
                </a:lnTo>
                <a:close/>
              </a:path>
            </a:pathLst>
          </a:custGeom>
          <a:solidFill>
            <a:srgbClr val="A4A297"/>
          </a:solidFill>
        </p:spPr>
        <p:txBody>
          <a:bodyPr wrap="square" lIns="0" tIns="0" rIns="0" bIns="0" rtlCol="0"/>
          <a:lstStyle/>
          <a:p>
            <a:endParaRPr sz="1632"/>
          </a:p>
        </p:txBody>
      </p:sp>
      <p:sp>
        <p:nvSpPr>
          <p:cNvPr id="23" name="object 21"/>
          <p:cNvSpPr/>
          <p:nvPr userDrawn="1"/>
        </p:nvSpPr>
        <p:spPr>
          <a:xfrm>
            <a:off x="10869412" y="353850"/>
            <a:ext cx="59366" cy="74856"/>
          </a:xfrm>
          <a:custGeom>
            <a:avLst/>
            <a:gdLst/>
            <a:ahLst/>
            <a:cxnLst/>
            <a:rect l="l" t="t" r="r" b="b"/>
            <a:pathLst>
              <a:path w="52070" h="82550">
                <a:moveTo>
                  <a:pt x="29146" y="0"/>
                </a:moveTo>
                <a:lnTo>
                  <a:pt x="35193" y="25335"/>
                </a:lnTo>
                <a:lnTo>
                  <a:pt x="33137" y="47817"/>
                </a:lnTo>
                <a:lnTo>
                  <a:pt x="21799" y="67024"/>
                </a:lnTo>
                <a:lnTo>
                  <a:pt x="0" y="82537"/>
                </a:lnTo>
                <a:lnTo>
                  <a:pt x="15665" y="81969"/>
                </a:lnTo>
                <a:lnTo>
                  <a:pt x="29235" y="77560"/>
                </a:lnTo>
                <a:lnTo>
                  <a:pt x="40233" y="68848"/>
                </a:lnTo>
                <a:lnTo>
                  <a:pt x="48183" y="55372"/>
                </a:lnTo>
                <a:lnTo>
                  <a:pt x="51665" y="38988"/>
                </a:lnTo>
                <a:lnTo>
                  <a:pt x="49118" y="24357"/>
                </a:lnTo>
                <a:lnTo>
                  <a:pt x="41345" y="11389"/>
                </a:lnTo>
                <a:lnTo>
                  <a:pt x="29146" y="0"/>
                </a:lnTo>
                <a:close/>
              </a:path>
            </a:pathLst>
          </a:custGeom>
          <a:solidFill>
            <a:srgbClr val="00B4A6"/>
          </a:solidFill>
        </p:spPr>
        <p:txBody>
          <a:bodyPr wrap="square" lIns="0" tIns="0" rIns="0" bIns="0" rtlCol="0"/>
          <a:lstStyle/>
          <a:p>
            <a:endParaRPr sz="1632"/>
          </a:p>
        </p:txBody>
      </p:sp>
      <p:sp>
        <p:nvSpPr>
          <p:cNvPr id="24" name="object 22"/>
          <p:cNvSpPr/>
          <p:nvPr userDrawn="1"/>
        </p:nvSpPr>
        <p:spPr>
          <a:xfrm>
            <a:off x="10831953" y="350315"/>
            <a:ext cx="59366" cy="66795"/>
          </a:xfrm>
          <a:custGeom>
            <a:avLst/>
            <a:gdLst/>
            <a:ahLst/>
            <a:cxnLst/>
            <a:rect l="l" t="t" r="r" b="b"/>
            <a:pathLst>
              <a:path w="52070" h="73659">
                <a:moveTo>
                  <a:pt x="52019" y="0"/>
                </a:moveTo>
                <a:lnTo>
                  <a:pt x="31666" y="3346"/>
                </a:lnTo>
                <a:lnTo>
                  <a:pt x="16756" y="12796"/>
                </a:lnTo>
                <a:lnTo>
                  <a:pt x="6472" y="27440"/>
                </a:lnTo>
                <a:lnTo>
                  <a:pt x="0" y="46367"/>
                </a:lnTo>
                <a:lnTo>
                  <a:pt x="3155" y="53432"/>
                </a:lnTo>
                <a:lnTo>
                  <a:pt x="6683" y="60720"/>
                </a:lnTo>
                <a:lnTo>
                  <a:pt x="12272" y="67514"/>
                </a:lnTo>
                <a:lnTo>
                  <a:pt x="21615" y="73101"/>
                </a:lnTo>
                <a:lnTo>
                  <a:pt x="15050" y="47847"/>
                </a:lnTo>
                <a:lnTo>
                  <a:pt x="22482" y="29478"/>
                </a:lnTo>
                <a:lnTo>
                  <a:pt x="37081" y="14645"/>
                </a:lnTo>
                <a:lnTo>
                  <a:pt x="52019" y="0"/>
                </a:lnTo>
                <a:close/>
              </a:path>
            </a:pathLst>
          </a:custGeom>
          <a:solidFill>
            <a:srgbClr val="A4A297"/>
          </a:solidFill>
        </p:spPr>
        <p:txBody>
          <a:bodyPr wrap="square" lIns="0" tIns="0" rIns="0" bIns="0" rtlCol="0"/>
          <a:lstStyle/>
          <a:p>
            <a:endParaRPr sz="1632"/>
          </a:p>
        </p:txBody>
      </p:sp>
      <p:sp>
        <p:nvSpPr>
          <p:cNvPr id="27" name="object 25"/>
          <p:cNvSpPr txBox="1">
            <a:spLocks noGrp="1"/>
          </p:cNvSpPr>
          <p:nvPr>
            <p:ph type="dt" sz="half" idx="4294967295"/>
          </p:nvPr>
        </p:nvSpPr>
        <p:spPr>
          <a:xfrm>
            <a:off x="615677" y="423522"/>
            <a:ext cx="861948" cy="145361"/>
          </a:xfrm>
          <a:prstGeom prst="rect">
            <a:avLst/>
          </a:prstGeom>
        </p:spPr>
        <p:txBody>
          <a:bodyPr vert="horz" wrap="square" lIns="0" tIns="5715" rIns="0" bIns="0" rtlCol="0">
            <a:spAutoFit/>
          </a:bodyPr>
          <a:lstStyle>
            <a:lvl1pPr>
              <a:defRPr sz="907">
                <a:solidFill>
                  <a:schemeClr val="tx1"/>
                </a:solidFill>
              </a:defRPr>
            </a:lvl1p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29" name="object 18"/>
          <p:cNvSpPr/>
          <p:nvPr userDrawn="1"/>
        </p:nvSpPr>
        <p:spPr>
          <a:xfrm>
            <a:off x="5683135" y="6458692"/>
            <a:ext cx="5152640" cy="164108"/>
          </a:xfrm>
          <a:custGeom>
            <a:avLst/>
            <a:gdLst/>
            <a:ahLst/>
            <a:cxnLst/>
            <a:rect l="l" t="t" r="r" b="b"/>
            <a:pathLst>
              <a:path w="4519295" h="180975">
                <a:moveTo>
                  <a:pt x="0" y="180632"/>
                </a:moveTo>
                <a:lnTo>
                  <a:pt x="4518736" y="180632"/>
                </a:lnTo>
                <a:lnTo>
                  <a:pt x="4518736" y="0"/>
                </a:lnTo>
                <a:lnTo>
                  <a:pt x="0" y="0"/>
                </a:lnTo>
                <a:lnTo>
                  <a:pt x="0" y="180632"/>
                </a:lnTo>
                <a:close/>
              </a:path>
            </a:pathLst>
          </a:custGeom>
          <a:solidFill>
            <a:srgbClr val="00B4A6"/>
          </a:solidFill>
        </p:spPr>
        <p:txBody>
          <a:bodyPr wrap="square" lIns="0" tIns="0" rIns="0" bIns="0" rtlCol="0"/>
          <a:lstStyle/>
          <a:p>
            <a:endParaRPr sz="1632"/>
          </a:p>
        </p:txBody>
      </p:sp>
      <p:sp>
        <p:nvSpPr>
          <p:cNvPr id="31" name="Espace réservé du pied de page 3"/>
          <p:cNvSpPr>
            <a:spLocks noGrp="1"/>
          </p:cNvSpPr>
          <p:nvPr>
            <p:ph type="ftr" sz="quarter" idx="11"/>
          </p:nvPr>
        </p:nvSpPr>
        <p:spPr>
          <a:xfrm>
            <a:off x="1026129" y="6267808"/>
            <a:ext cx="3862489" cy="364206"/>
          </a:xfrm>
        </p:spPr>
        <p:txBody>
          <a:bodyPr/>
          <a:lstStyle>
            <a:lvl1pPr algn="l">
              <a:defRPr cap="small" baseline="0">
                <a:solidFill>
                  <a:srgbClr val="898989"/>
                </a:solidFill>
              </a:defRPr>
            </a:lvl1pPr>
          </a:lstStyle>
          <a:p>
            <a:r>
              <a:rPr lang="fr-FR"/>
              <a:t>Pied de page</a:t>
            </a:r>
            <a:endParaRPr lang="fr-FR" dirty="0"/>
          </a:p>
        </p:txBody>
      </p:sp>
      <p:sp>
        <p:nvSpPr>
          <p:cNvPr id="3" name="Espace réservé du contenu 2"/>
          <p:cNvSpPr>
            <a:spLocks noGrp="1"/>
          </p:cNvSpPr>
          <p:nvPr>
            <p:ph sz="quarter" idx="13"/>
          </p:nvPr>
        </p:nvSpPr>
        <p:spPr>
          <a:xfrm>
            <a:off x="1230784" y="1356053"/>
            <a:ext cx="9701473" cy="4629582"/>
          </a:xfrm>
        </p:spPr>
        <p:txBody>
          <a:bodyPr/>
          <a:lstStyle>
            <a:lvl1pPr marL="426105" indent="-414589">
              <a:defRPr lang="fr-FR" sz="2176" b="1" kern="1200" spc="-41" dirty="0" smtClean="0">
                <a:solidFill>
                  <a:schemeClr val="bg1">
                    <a:lumMod val="50000"/>
                  </a:schemeClr>
                </a:solidFill>
                <a:latin typeface="Raleway"/>
                <a:ea typeface="+mn-ea"/>
                <a:cs typeface="Raleway"/>
              </a:defRPr>
            </a:lvl1pPr>
            <a:lvl2pPr marL="840694" indent="-414589">
              <a:defRPr lang="fr-FR" sz="1995" kern="1200" spc="-36" dirty="0" smtClean="0">
                <a:solidFill>
                  <a:schemeClr val="tx1"/>
                </a:solidFill>
                <a:latin typeface="+mj-lt"/>
                <a:ea typeface="+mn-ea"/>
                <a:cs typeface="Raleway"/>
              </a:defRPr>
            </a:lvl2pPr>
            <a:lvl3pPr>
              <a:defRPr>
                <a:latin typeface="+mj-lt"/>
              </a:defRPr>
            </a:lvl3pPr>
            <a:lvl4pPr>
              <a:defRPr>
                <a:latin typeface="+mj-lt"/>
              </a:defRPr>
            </a:lvl4pPr>
            <a:lvl5pPr>
              <a:defRPr>
                <a:latin typeface="+mj-lt"/>
              </a:defRPr>
            </a:lvl5pPr>
          </a:lstStyle>
          <a:p>
            <a:pPr marL="322458" lvl="0" indent="-310942" algn="just" defTabSz="829178" rtl="0" eaLnBrk="1" latinLnBrk="0" hangingPunct="1">
              <a:lnSpc>
                <a:spcPct val="100000"/>
              </a:lnSpc>
              <a:spcBef>
                <a:spcPct val="20000"/>
              </a:spcBef>
              <a:buClr>
                <a:srgbClr val="00A9A0"/>
              </a:buClr>
              <a:buSzPct val="150000"/>
              <a:buFont typeface="Wingdings" panose="05000000000000000000" pitchFamily="2" charset="2"/>
              <a:buChar char="§"/>
            </a:pPr>
            <a:r>
              <a:rPr lang="fr-FR" dirty="0"/>
              <a:t>Modifiez les styles du texte du masque</a:t>
            </a:r>
          </a:p>
          <a:p>
            <a:pPr marL="426105" lvl="1" indent="0" algn="l" defTabSz="829178" rtl="0" eaLnBrk="1" latinLnBrk="0" hangingPunct="1">
              <a:spcBef>
                <a:spcPts val="694"/>
              </a:spcBef>
              <a:buClr>
                <a:srgbClr val="00A9A0"/>
              </a:buClr>
              <a:buSzPct val="100000"/>
              <a:buFont typeface="Arial" panose="020B0604020202020204" pitchFamily="34" charset="0"/>
              <a:buChar char="–"/>
              <a:tabLst>
                <a:tab pos="166987" algn="l"/>
              </a:tabLst>
            </a:pPr>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2" name="Espace réservé du numéro de diapositive 5"/>
          <p:cNvSpPr>
            <a:spLocks noGrp="1"/>
          </p:cNvSpPr>
          <p:nvPr>
            <p:ph type="sldNum" sz="quarter" idx="12"/>
          </p:nvPr>
        </p:nvSpPr>
        <p:spPr>
          <a:xfrm>
            <a:off x="10818544" y="6458692"/>
            <a:ext cx="597462" cy="164108"/>
          </a:xfrm>
        </p:spPr>
        <p:txBody>
          <a:bodyPr/>
          <a:lstStyle>
            <a:lvl1pPr>
              <a:defRPr/>
            </a:lvl1pPr>
          </a:lstStyle>
          <a:p>
            <a:fld id="{07B2845A-0C9F-40D6-BB29-179AF13C3763}" type="slidenum">
              <a:rPr lang="fr-FR" smtClean="0"/>
              <a:pPr/>
              <a:t>‹N°›</a:t>
            </a:fld>
            <a:endParaRPr lang="fr-FR" dirty="0"/>
          </a:p>
        </p:txBody>
      </p:sp>
      <p:sp>
        <p:nvSpPr>
          <p:cNvPr id="25" name="Titre 1"/>
          <p:cNvSpPr>
            <a:spLocks noGrp="1"/>
          </p:cNvSpPr>
          <p:nvPr>
            <p:ph type="ctrTitle"/>
          </p:nvPr>
        </p:nvSpPr>
        <p:spPr>
          <a:xfrm>
            <a:off x="1487177" y="36955"/>
            <a:ext cx="9039645" cy="939058"/>
          </a:xfrm>
        </p:spPr>
        <p:txBody>
          <a:bodyPr>
            <a:normAutofit/>
          </a:bodyPr>
          <a:lstStyle>
            <a:lvl1pPr algn="l">
              <a:defRPr lang="fr-FR" sz="2539" kern="1200" cap="all" spc="68" baseline="0" smtClean="0">
                <a:solidFill>
                  <a:srgbClr val="00B4A6"/>
                </a:solidFill>
                <a:latin typeface="Raleway Medium"/>
                <a:ea typeface="+mn-ea"/>
                <a:cs typeface="Raleway Medium"/>
              </a:defRPr>
            </a:lvl1pPr>
          </a:lstStyle>
          <a:p>
            <a:r>
              <a:rPr lang="fr-FR" dirty="0"/>
              <a:t>Modifiez le style du titre</a:t>
            </a:r>
          </a:p>
        </p:txBody>
      </p:sp>
    </p:spTree>
    <p:extLst>
      <p:ext uri="{BB962C8B-B14F-4D97-AF65-F5344CB8AC3E}">
        <p14:creationId xmlns:p14="http://schemas.microsoft.com/office/powerpoint/2010/main" val="159492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51" b="0" i="0">
                <a:solidFill>
                  <a:srgbClr val="00B4A6"/>
                </a:solidFill>
                <a:latin typeface="Raleway"/>
                <a:cs typeface="Raleway"/>
              </a:defRPr>
            </a:lvl1pPr>
          </a:lstStyle>
          <a:p>
            <a:pPr marL="11516"/>
            <a:r>
              <a:rPr lang="fr-FR"/>
              <a:t>3</a:t>
            </a:r>
            <a:endParaRPr lang="fr-FR" dirty="0"/>
          </a:p>
        </p:txBody>
      </p:sp>
      <p:sp>
        <p:nvSpPr>
          <p:cNvPr id="3" name="Holder 3"/>
          <p:cNvSpPr>
            <a:spLocks noGrp="1"/>
          </p:cNvSpPr>
          <p:nvPr>
            <p:ph type="dt" sz="half" idx="6"/>
          </p:nvPr>
        </p:nvSpPr>
        <p:spPr/>
        <p:txBody>
          <a:bodyPr lIns="0" tIns="0" rIns="0" bIns="0"/>
          <a:lstStyle>
            <a:lvl1pPr>
              <a:defRPr sz="907" b="1" i="0">
                <a:solidFill>
                  <a:schemeClr val="bg1"/>
                </a:solidFill>
                <a:latin typeface="Raleway SemiBold"/>
                <a:cs typeface="Raleway SemiBold"/>
              </a:defRPr>
            </a:lvl1pPr>
          </a:lstStyle>
          <a:p>
            <a:pPr marL="11516">
              <a:spcBef>
                <a:spcPts val="41"/>
              </a:spcBef>
            </a:pPr>
            <a:r>
              <a:rPr lang="fr-FR" spc="5"/>
              <a:t>TITRE </a:t>
            </a:r>
            <a:r>
              <a:rPr lang="fr-FR"/>
              <a:t>NIVEAU </a:t>
            </a:r>
            <a:r>
              <a:rPr lang="fr-FR" spc="5"/>
              <a:t>3 SUR </a:t>
            </a:r>
            <a:r>
              <a:rPr lang="fr-FR"/>
              <a:t>PLUSIEURS LIGNES LOREM </a:t>
            </a:r>
            <a:r>
              <a:rPr lang="fr-FR" spc="5"/>
              <a:t>IPSUM </a:t>
            </a:r>
            <a:r>
              <a:rPr lang="fr-FR" spc="-5"/>
              <a:t>LORUM</a:t>
            </a:r>
            <a:r>
              <a:rPr lang="fr-FR" spc="-23"/>
              <a:t> </a:t>
            </a:r>
            <a:r>
              <a:rPr lang="fr-FR" spc="5"/>
              <a:t>VETERES</a:t>
            </a:r>
            <a:endParaRPr lang="fr-FR" spc="5"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39866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85834" y="35910"/>
            <a:ext cx="9029929" cy="110992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09963" y="1600776"/>
            <a:ext cx="10972076" cy="452593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15677" y="414590"/>
            <a:ext cx="861948" cy="163224"/>
          </a:xfrm>
          <a:prstGeom prst="rect">
            <a:avLst/>
          </a:prstGeom>
        </p:spPr>
        <p:txBody>
          <a:bodyPr vert="horz" lIns="0" tIns="0" rIns="0" bIns="0" rtlCol="0" anchor="ctr"/>
          <a:lstStyle>
            <a:lvl1pPr algn="ctr">
              <a:defRPr sz="907">
                <a:solidFill>
                  <a:schemeClr val="tx1"/>
                </a:solidFill>
              </a:defRPr>
            </a:lvl1pPr>
          </a:lstStyle>
          <a:p>
            <a:fld id="{3C24B9A5-F729-4EEF-B575-CF934764F03B}" type="datetime1">
              <a:rPr lang="fr-FR" smtClean="0"/>
              <a:t>12/03/2024</a:t>
            </a:fld>
            <a:endParaRPr lang="fr-FR" dirty="0"/>
          </a:p>
        </p:txBody>
      </p:sp>
      <p:sp>
        <p:nvSpPr>
          <p:cNvPr id="5" name="Espace réservé du pied de page 4"/>
          <p:cNvSpPr>
            <a:spLocks noGrp="1"/>
          </p:cNvSpPr>
          <p:nvPr>
            <p:ph type="ftr" sz="quarter" idx="3"/>
          </p:nvPr>
        </p:nvSpPr>
        <p:spPr>
          <a:xfrm>
            <a:off x="1026129" y="6267808"/>
            <a:ext cx="3862489" cy="364206"/>
          </a:xfrm>
          <a:prstGeom prst="rect">
            <a:avLst/>
          </a:prstGeom>
        </p:spPr>
        <p:txBody>
          <a:bodyPr vert="horz" lIns="91440" tIns="45720" rIns="91440" bIns="45720" rtlCol="0" anchor="ctr"/>
          <a:lstStyle>
            <a:lvl1pPr algn="l">
              <a:defRPr sz="1088" cap="small" baseline="0">
                <a:solidFill>
                  <a:schemeClr val="tx1">
                    <a:tint val="75000"/>
                  </a:schemeClr>
                </a:solidFill>
              </a:defRPr>
            </a:lvl1pPr>
          </a:lstStyle>
          <a:p>
            <a:r>
              <a:rPr lang="fr-FR"/>
              <a:t>Pied de page</a:t>
            </a:r>
            <a:endParaRPr lang="fr-FR" dirty="0"/>
          </a:p>
        </p:txBody>
      </p:sp>
      <p:sp>
        <p:nvSpPr>
          <p:cNvPr id="6" name="Espace réservé du numéro de diapositive 5"/>
          <p:cNvSpPr>
            <a:spLocks noGrp="1"/>
          </p:cNvSpPr>
          <p:nvPr>
            <p:ph type="sldNum" sz="quarter" idx="4"/>
          </p:nvPr>
        </p:nvSpPr>
        <p:spPr>
          <a:xfrm>
            <a:off x="10819496" y="6460413"/>
            <a:ext cx="640304" cy="163224"/>
          </a:xfrm>
          <a:prstGeom prst="rect">
            <a:avLst/>
          </a:prstGeom>
        </p:spPr>
        <p:txBody>
          <a:bodyPr vert="horz" lIns="91440" tIns="45720" rIns="91440" bIns="45720" rtlCol="0" anchor="ctr"/>
          <a:lstStyle>
            <a:lvl1pPr algn="r">
              <a:defRPr sz="1088">
                <a:solidFill>
                  <a:schemeClr val="tx1">
                    <a:tint val="75000"/>
                  </a:schemeClr>
                </a:solidFill>
              </a:defRPr>
            </a:lvl1pPr>
          </a:lstStyle>
          <a:p>
            <a:fld id="{07B2845A-0C9F-40D6-BB29-179AF13C3763}" type="slidenum">
              <a:rPr lang="fr-FR" smtClean="0"/>
              <a:t>‹N°›</a:t>
            </a:fld>
            <a:endParaRPr lang="fr-FR" dirty="0"/>
          </a:p>
        </p:txBody>
      </p:sp>
    </p:spTree>
    <p:extLst>
      <p:ext uri="{BB962C8B-B14F-4D97-AF65-F5344CB8AC3E}">
        <p14:creationId xmlns:p14="http://schemas.microsoft.com/office/powerpoint/2010/main" val="3088042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defTabSz="829178" rtl="0" eaLnBrk="1" latinLnBrk="0" hangingPunct="1">
        <a:spcBef>
          <a:spcPct val="0"/>
        </a:spcBef>
        <a:buNone/>
        <a:defRPr sz="2902" kern="1200">
          <a:solidFill>
            <a:schemeClr val="tx1"/>
          </a:solidFill>
          <a:latin typeface="+mj-lt"/>
          <a:ea typeface="+mj-ea"/>
          <a:cs typeface="+mj-cs"/>
        </a:defRPr>
      </a:lvl1pPr>
    </p:titleStyle>
    <p:bodyStyle>
      <a:lvl1pPr marL="310942" indent="-310942" algn="l" defTabSz="829178" rtl="0" eaLnBrk="1" latinLnBrk="0" hangingPunct="1">
        <a:spcBef>
          <a:spcPct val="20000"/>
        </a:spcBef>
        <a:buClr>
          <a:srgbClr val="00B4A6"/>
        </a:buClr>
        <a:buSzPct val="150000"/>
        <a:buFont typeface="Wingdings" panose="05000000000000000000" pitchFamily="2" charset="2"/>
        <a:buChar char="§"/>
        <a:defRPr sz="2176" b="1" kern="1200">
          <a:solidFill>
            <a:schemeClr val="bg1">
              <a:lumMod val="50000"/>
            </a:schemeClr>
          </a:solidFill>
          <a:latin typeface="+mj-lt"/>
          <a:ea typeface="+mn-ea"/>
          <a:cs typeface="+mn-cs"/>
        </a:defRPr>
      </a:lvl1pPr>
      <a:lvl2pPr marL="673707" indent="-259118" algn="l" defTabSz="829178" rtl="0" eaLnBrk="1" latinLnBrk="0" hangingPunct="1">
        <a:spcBef>
          <a:spcPct val="20000"/>
        </a:spcBef>
        <a:buSzPct val="125000"/>
        <a:buFont typeface="Raleway" panose="020B0003030101060003" pitchFamily="34" charset="0"/>
        <a:buChar char="-"/>
        <a:defRPr sz="1814" kern="1200">
          <a:solidFill>
            <a:schemeClr val="tx1"/>
          </a:solidFill>
          <a:latin typeface="+mj-lt"/>
          <a:ea typeface="+mn-ea"/>
          <a:cs typeface="+mn-cs"/>
        </a:defRPr>
      </a:lvl2pPr>
      <a:lvl3pPr marL="1036472" indent="-207294" algn="l" defTabSz="829178" rtl="0" eaLnBrk="1" latinLnBrk="0" hangingPunct="1">
        <a:spcBef>
          <a:spcPct val="20000"/>
        </a:spcBef>
        <a:buFont typeface="Arial" panose="020B0604020202020204" pitchFamily="34" charset="0"/>
        <a:buChar char="•"/>
        <a:defRPr sz="1814" kern="1200">
          <a:solidFill>
            <a:schemeClr val="tx1"/>
          </a:solidFill>
          <a:latin typeface="+mj-lt"/>
          <a:ea typeface="+mn-ea"/>
          <a:cs typeface="+mn-cs"/>
        </a:defRPr>
      </a:lvl3pPr>
      <a:lvl4pPr marL="1451061" indent="-207294" algn="l" defTabSz="829178" rtl="0" eaLnBrk="1" latinLnBrk="0" hangingPunct="1">
        <a:spcBef>
          <a:spcPct val="20000"/>
        </a:spcBef>
        <a:buFont typeface="Arial" panose="020B0604020202020204" pitchFamily="34" charset="0"/>
        <a:buChar char="–"/>
        <a:defRPr sz="1632" kern="1200">
          <a:solidFill>
            <a:schemeClr val="tx1"/>
          </a:solidFill>
          <a:latin typeface="+mj-lt"/>
          <a:ea typeface="+mn-ea"/>
          <a:cs typeface="+mn-cs"/>
        </a:defRPr>
      </a:lvl4pPr>
      <a:lvl5pPr marL="1865650" indent="-207294" algn="l" defTabSz="829178" rtl="0" eaLnBrk="1" latinLnBrk="0" hangingPunct="1">
        <a:spcBef>
          <a:spcPct val="20000"/>
        </a:spcBef>
        <a:buFont typeface="Arial" panose="020B0604020202020204" pitchFamily="34" charset="0"/>
        <a:buChar char="»"/>
        <a:defRPr sz="1632" kern="1200">
          <a:solidFill>
            <a:schemeClr val="tx1"/>
          </a:solidFill>
          <a:latin typeface="+mj-lt"/>
          <a:ea typeface="+mn-ea"/>
          <a:cs typeface="+mn-cs"/>
        </a:defRPr>
      </a:lvl5pPr>
      <a:lvl6pPr marL="2280239"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6pPr>
      <a:lvl7pPr marL="2694828"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7pPr>
      <a:lvl8pPr marL="3109417"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8pPr>
      <a:lvl9pPr marL="3524006"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9pPr>
    </p:bodyStyle>
    <p:otherStyle>
      <a:defPPr>
        <a:defRPr lang="fr-FR"/>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301395" y="1835399"/>
            <a:ext cx="9696786" cy="3686860"/>
          </a:xfrm>
          <a:prstGeom prst="rect">
            <a:avLst/>
          </a:prstGeom>
          <a:solidFill>
            <a:srgbClr val="DD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178">
              <a:defRPr/>
            </a:pPr>
            <a:endParaRPr lang="fr-FR" sz="1632">
              <a:solidFill>
                <a:prstClr val="white"/>
              </a:solidFill>
              <a:latin typeface="Calibri"/>
            </a:endParaRPr>
          </a:p>
        </p:txBody>
      </p:sp>
      <p:sp>
        <p:nvSpPr>
          <p:cNvPr id="23" name="object 3"/>
          <p:cNvSpPr txBox="1"/>
          <p:nvPr/>
        </p:nvSpPr>
        <p:spPr>
          <a:xfrm>
            <a:off x="2501964" y="2747879"/>
            <a:ext cx="7188073" cy="984885"/>
          </a:xfrm>
          <a:prstGeom prst="rect">
            <a:avLst/>
          </a:prstGeom>
        </p:spPr>
        <p:txBody>
          <a:bodyPr vert="horz" wrap="square" lIns="0" tIns="0" rIns="0" bIns="0" rtlCol="0">
            <a:spAutoFit/>
          </a:bodyPr>
          <a:lstStyle/>
          <a:p>
            <a:pPr marL="11516" algn="ctr" defTabSz="829178">
              <a:defRPr/>
            </a:pPr>
            <a:r>
              <a:rPr lang="fr-FR" sz="3200" b="1" spc="9" dirty="0">
                <a:solidFill>
                  <a:srgbClr val="00B4A6"/>
                </a:solidFill>
                <a:latin typeface="Raleway"/>
                <a:cs typeface="Raleway Light"/>
              </a:rPr>
              <a:t>La pratique sportive des femmes en France et en Nouvelle Aquitaine</a:t>
            </a:r>
            <a:endParaRPr sz="3200" dirty="0">
              <a:solidFill>
                <a:prstClr val="black"/>
              </a:solidFill>
              <a:latin typeface="Raleway Light"/>
              <a:cs typeface="Raleway Light"/>
            </a:endParaRPr>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130" y="388678"/>
            <a:ext cx="1067722" cy="967375"/>
          </a:xfrm>
          <a:prstGeom prst="rect">
            <a:avLst/>
          </a:prstGeom>
        </p:spPr>
      </p:pic>
      <p:pic>
        <p:nvPicPr>
          <p:cNvPr id="46" name="Imag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554" y="460835"/>
            <a:ext cx="2385249" cy="826120"/>
          </a:xfrm>
          <a:prstGeom prst="rect">
            <a:avLst/>
          </a:prstGeom>
        </p:spPr>
      </p:pic>
      <p:sp>
        <p:nvSpPr>
          <p:cNvPr id="18" name="object 20"/>
          <p:cNvSpPr txBox="1"/>
          <p:nvPr/>
        </p:nvSpPr>
        <p:spPr>
          <a:xfrm>
            <a:off x="1613579" y="4351127"/>
            <a:ext cx="1613715" cy="195438"/>
          </a:xfrm>
          <a:prstGeom prst="rect">
            <a:avLst/>
          </a:prstGeom>
          <a:solidFill>
            <a:schemeClr val="tx1"/>
          </a:solidFill>
        </p:spPr>
        <p:txBody>
          <a:bodyPr vert="horz" wrap="square" lIns="0" tIns="0" rIns="0" bIns="0" rtlCol="0">
            <a:spAutoFit/>
          </a:bodyPr>
          <a:lstStyle/>
          <a:p>
            <a:pPr marL="11516" defTabSz="829178">
              <a:defRPr/>
            </a:pPr>
            <a:endParaRPr sz="1270" b="1" dirty="0">
              <a:solidFill>
                <a:prstClr val="black"/>
              </a:solidFill>
              <a:latin typeface="Raleway Light"/>
              <a:cs typeface="Raleway Light"/>
            </a:endParaRPr>
          </a:p>
        </p:txBody>
      </p:sp>
      <p:sp>
        <p:nvSpPr>
          <p:cNvPr id="21" name="object 18"/>
          <p:cNvSpPr/>
          <p:nvPr/>
        </p:nvSpPr>
        <p:spPr>
          <a:xfrm>
            <a:off x="3117785" y="4350138"/>
            <a:ext cx="663718" cy="196354"/>
          </a:xfrm>
          <a:custGeom>
            <a:avLst/>
            <a:gdLst/>
            <a:ahLst/>
            <a:cxnLst/>
            <a:rect l="l" t="t" r="r" b="b"/>
            <a:pathLst>
              <a:path w="811530" h="216535">
                <a:moveTo>
                  <a:pt x="0" y="216001"/>
                </a:moveTo>
                <a:lnTo>
                  <a:pt x="810996" y="216001"/>
                </a:lnTo>
                <a:lnTo>
                  <a:pt x="810996" y="0"/>
                </a:lnTo>
                <a:lnTo>
                  <a:pt x="0" y="0"/>
                </a:lnTo>
                <a:lnTo>
                  <a:pt x="0" y="216001"/>
                </a:lnTo>
                <a:close/>
              </a:path>
            </a:pathLst>
          </a:custGeom>
          <a:solidFill>
            <a:srgbClr val="A4A297"/>
          </a:solidFill>
        </p:spPr>
        <p:txBody>
          <a:bodyPr wrap="square" lIns="0" tIns="0" rIns="0" bIns="0" rtlCol="0"/>
          <a:lstStyle/>
          <a:p>
            <a:pPr defTabSz="829178">
              <a:defRPr/>
            </a:pPr>
            <a:endParaRPr sz="1632" dirty="0">
              <a:solidFill>
                <a:prstClr val="black"/>
              </a:solidFill>
              <a:latin typeface="Calibri"/>
            </a:endParaRPr>
          </a:p>
        </p:txBody>
      </p:sp>
      <p:sp>
        <p:nvSpPr>
          <p:cNvPr id="25" name="object 16"/>
          <p:cNvSpPr/>
          <p:nvPr/>
        </p:nvSpPr>
        <p:spPr>
          <a:xfrm>
            <a:off x="1604615" y="4551131"/>
            <a:ext cx="2537079" cy="617245"/>
          </a:xfrm>
          <a:custGeom>
            <a:avLst/>
            <a:gdLst/>
            <a:ahLst/>
            <a:cxnLst/>
            <a:rect l="l" t="t" r="r" b="b"/>
            <a:pathLst>
              <a:path w="2566035" h="551179">
                <a:moveTo>
                  <a:pt x="0" y="550786"/>
                </a:moveTo>
                <a:lnTo>
                  <a:pt x="2565501" y="550786"/>
                </a:lnTo>
                <a:lnTo>
                  <a:pt x="2565501" y="0"/>
                </a:lnTo>
                <a:lnTo>
                  <a:pt x="0" y="0"/>
                </a:lnTo>
                <a:lnTo>
                  <a:pt x="0" y="550786"/>
                </a:lnTo>
                <a:close/>
              </a:path>
            </a:pathLst>
          </a:custGeom>
          <a:solidFill>
            <a:srgbClr val="FFFFFF"/>
          </a:solidFill>
        </p:spPr>
        <p:txBody>
          <a:bodyPr wrap="square" lIns="0" tIns="0" rIns="0" bIns="0" rtlCol="0"/>
          <a:lstStyle/>
          <a:p>
            <a:pPr defTabSz="829178">
              <a:defRPr/>
            </a:pPr>
            <a:endParaRPr sz="1632" b="1">
              <a:solidFill>
                <a:prstClr val="black"/>
              </a:solidFill>
              <a:latin typeface="Calibri"/>
            </a:endParaRPr>
          </a:p>
        </p:txBody>
      </p:sp>
      <p:sp>
        <p:nvSpPr>
          <p:cNvPr id="26" name="object 17"/>
          <p:cNvSpPr txBox="1"/>
          <p:nvPr/>
        </p:nvSpPr>
        <p:spPr>
          <a:xfrm>
            <a:off x="1695904" y="4611884"/>
            <a:ext cx="2445789" cy="722505"/>
          </a:xfrm>
          <a:prstGeom prst="rect">
            <a:avLst/>
          </a:prstGeom>
        </p:spPr>
        <p:txBody>
          <a:bodyPr vert="horz" wrap="square" lIns="0" tIns="0" rIns="0" bIns="0" rtlCol="0">
            <a:spAutoFit/>
          </a:bodyPr>
          <a:lstStyle/>
          <a:p>
            <a:pPr marL="11516" marR="4607" defTabSz="829178">
              <a:lnSpc>
                <a:spcPct val="108700"/>
              </a:lnSpc>
              <a:buClr>
                <a:srgbClr val="00B4A6"/>
              </a:buClr>
              <a:buSzPct val="78260"/>
              <a:buFont typeface="Arial"/>
              <a:buChar char="■"/>
              <a:tabLst>
                <a:tab pos="123225" algn="l"/>
              </a:tabLst>
              <a:defRPr/>
            </a:pPr>
            <a:r>
              <a:rPr lang="fr-FR" sz="1632" spc="-5" dirty="0">
                <a:solidFill>
                  <a:srgbClr val="231F20"/>
                </a:solidFill>
                <a:latin typeface="Raleway"/>
                <a:cs typeface="Raleway"/>
              </a:rPr>
              <a:t>Amélie </a:t>
            </a:r>
            <a:r>
              <a:rPr lang="fr-FR" sz="1632" spc="-5" dirty="0" err="1">
                <a:solidFill>
                  <a:srgbClr val="231F20"/>
                </a:solidFill>
                <a:latin typeface="Raleway"/>
                <a:cs typeface="Raleway"/>
              </a:rPr>
              <a:t>Mauroux</a:t>
            </a:r>
            <a:r>
              <a:rPr lang="fr-FR" sz="1632" spc="-5" dirty="0">
                <a:solidFill>
                  <a:srgbClr val="231F20"/>
                </a:solidFill>
                <a:latin typeface="Raleway"/>
                <a:cs typeface="Raleway"/>
              </a:rPr>
              <a:t> – INJEP</a:t>
            </a:r>
          </a:p>
          <a:p>
            <a:pPr marL="11516" marR="4607" defTabSz="829178">
              <a:lnSpc>
                <a:spcPct val="108700"/>
              </a:lnSpc>
              <a:buClr>
                <a:srgbClr val="00B4A6"/>
              </a:buClr>
              <a:buSzPct val="78260"/>
              <a:tabLst>
                <a:tab pos="123225" algn="l"/>
              </a:tabLst>
              <a:defRPr/>
            </a:pPr>
            <a:r>
              <a:rPr lang="fr-FR" sz="1632" spc="-5" dirty="0">
                <a:solidFill>
                  <a:srgbClr val="231F20"/>
                </a:solidFill>
                <a:latin typeface="Raleway"/>
                <a:cs typeface="Raleway"/>
              </a:rPr>
              <a:t>Cheffe de la MEDES</a:t>
            </a:r>
          </a:p>
          <a:p>
            <a:pPr marL="11516" marR="4607" defTabSz="829178">
              <a:lnSpc>
                <a:spcPct val="108700"/>
              </a:lnSpc>
              <a:buClr>
                <a:srgbClr val="00B4A6"/>
              </a:buClr>
              <a:buSzPct val="78260"/>
              <a:buFont typeface="Arial"/>
              <a:buChar char="■"/>
              <a:tabLst>
                <a:tab pos="123225" algn="l"/>
              </a:tabLst>
              <a:defRPr/>
            </a:pPr>
            <a:endParaRPr lang="fr-FR" sz="1043" spc="-5" dirty="0">
              <a:solidFill>
                <a:srgbClr val="231F20"/>
              </a:solidFill>
              <a:latin typeface="Raleway"/>
              <a:cs typeface="Raleway"/>
            </a:endParaRPr>
          </a:p>
        </p:txBody>
      </p:sp>
    </p:spTree>
    <p:extLst>
      <p:ext uri="{BB962C8B-B14F-4D97-AF65-F5344CB8AC3E}">
        <p14:creationId xmlns:p14="http://schemas.microsoft.com/office/powerpoint/2010/main" val="177112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defTabSz="829178"/>
            <a:fld id="{07B2845A-0C9F-40D6-BB29-179AF13C3763}" type="slidenum">
              <a:rPr lang="fr-FR">
                <a:solidFill>
                  <a:prstClr val="black">
                    <a:tint val="75000"/>
                  </a:prstClr>
                </a:solidFill>
                <a:latin typeface="Calibri"/>
              </a:rPr>
              <a:pPr defTabSz="829178"/>
              <a:t>10</a:t>
            </a:fld>
            <a:endParaRPr lang="fr-FR" dirty="0">
              <a:solidFill>
                <a:prstClr val="black">
                  <a:tint val="75000"/>
                </a:prstClr>
              </a:solidFill>
              <a:latin typeface="Calibri"/>
            </a:endParaRPr>
          </a:p>
        </p:txBody>
      </p:sp>
      <p:sp>
        <p:nvSpPr>
          <p:cNvPr id="10" name="Titre 9"/>
          <p:cNvSpPr>
            <a:spLocks noGrp="1"/>
          </p:cNvSpPr>
          <p:nvPr>
            <p:ph type="ctrTitle"/>
          </p:nvPr>
        </p:nvSpPr>
        <p:spPr>
          <a:xfrm>
            <a:off x="1516017" y="0"/>
            <a:ext cx="8273442" cy="939058"/>
          </a:xfrm>
        </p:spPr>
        <p:txBody>
          <a:bodyPr>
            <a:noAutofit/>
          </a:bodyPr>
          <a:lstStyle/>
          <a:p>
            <a:r>
              <a:rPr lang="fr-FR" b="1" dirty="0"/>
              <a:t>Le Sport, une affaire de territoires</a:t>
            </a:r>
          </a:p>
        </p:txBody>
      </p:sp>
      <p:sp>
        <p:nvSpPr>
          <p:cNvPr id="3" name="Rectangle 2"/>
          <p:cNvSpPr/>
          <p:nvPr/>
        </p:nvSpPr>
        <p:spPr>
          <a:xfrm>
            <a:off x="214312" y="1314450"/>
            <a:ext cx="11672887" cy="830997"/>
          </a:xfrm>
          <a:prstGeom prst="rect">
            <a:avLst/>
          </a:prstGeom>
        </p:spPr>
        <p:txBody>
          <a:bodyPr wrap="square">
            <a:spAutoFit/>
          </a:bodyPr>
          <a:lstStyle/>
          <a:p>
            <a:pPr marL="914400" lvl="1" indent="-457200" defTabSz="829178">
              <a:spcBef>
                <a:spcPct val="20000"/>
              </a:spcBef>
              <a:buClr>
                <a:srgbClr val="00B4A6"/>
              </a:buClr>
              <a:buSzPct val="150000"/>
              <a:buFont typeface="Wingdings" panose="05000000000000000000" pitchFamily="2" charset="2"/>
              <a:buChar char="§"/>
            </a:pPr>
            <a:r>
              <a:rPr lang="fr-FR" sz="2400" spc="-41" dirty="0">
                <a:solidFill>
                  <a:schemeClr val="bg1">
                    <a:lumMod val="50000"/>
                  </a:schemeClr>
                </a:solidFill>
                <a:latin typeface="Raleway"/>
                <a:cs typeface="Raleway"/>
              </a:rPr>
              <a:t>En Nouvelle Aquitaine, de fort écarts en nombre de licences annuelles pour 1000 habitantes. </a:t>
            </a:r>
            <a:r>
              <a:rPr lang="fr-FR" sz="2000" spc="-41" dirty="0">
                <a:solidFill>
                  <a:srgbClr val="000000"/>
                </a:solidFill>
                <a:latin typeface="Raleway"/>
                <a:cs typeface="Raleway"/>
              </a:rPr>
              <a:t>Un taux de féminisation entre 38 et 42 %.</a:t>
            </a:r>
          </a:p>
        </p:txBody>
      </p:sp>
      <p:sp>
        <p:nvSpPr>
          <p:cNvPr id="6" name="Rectangle 3"/>
          <p:cNvSpPr>
            <a:spLocks noChangeArrowheads="1"/>
          </p:cNvSpPr>
          <p:nvPr/>
        </p:nvSpPr>
        <p:spPr bwMode="auto">
          <a:xfrm>
            <a:off x="0" y="6410479"/>
            <a:ext cx="87194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000" b="0" i="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Champ : Fédérations sportives, agréées </a:t>
            </a: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par le ministère chargé des sports pour la saison 2021/2022 ou 2022.</a:t>
            </a:r>
            <a:endParaRPr kumimoji="0" lang="fr-FR" altLang="zh-CN" sz="1000" b="0" u="none" strike="noStrike" cap="none" normalizeH="0" baseline="0" dirty="0">
              <a:ln>
                <a:noFill/>
              </a:ln>
              <a:solidFill>
                <a:schemeClr val="tx1"/>
              </a:solidFill>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Sources : </a:t>
            </a:r>
            <a:r>
              <a:rPr kumimoji="0" lang="fr-FR" altLang="zh-CN" sz="1000" b="0" u="none" strike="noStrike" cap="none" normalizeH="0" baseline="0" dirty="0" err="1">
                <a:ln>
                  <a:noFill/>
                </a:ln>
                <a:solidFill>
                  <a:schemeClr val="tx1"/>
                </a:solidFill>
                <a:effectLst/>
                <a:latin typeface="+mj-lt"/>
                <a:ea typeface="NSimSun" panose="02010609030101010101" pitchFamily="49" charset="-122"/>
                <a:cs typeface="Arial" panose="020B0604020202020204" pitchFamily="34" charset="0"/>
              </a:rPr>
              <a:t>Injep-Medes</a:t>
            </a: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 Recensement des licences et clubs pour le ministère chargé des sports ; Insee, Estimations de population au 1er janvier 2022.</a:t>
            </a:r>
            <a:endParaRPr kumimoji="0" lang="fr-FR" altLang="zh-CN" sz="1000" b="0" u="none" strike="noStrike" cap="none" normalizeH="0" baseline="0" dirty="0">
              <a:ln>
                <a:noFill/>
              </a:ln>
              <a:solidFill>
                <a:schemeClr val="tx1"/>
              </a:solidFill>
              <a:effectLst/>
              <a:latin typeface="+mj-lt"/>
              <a:cs typeface="Arial" panose="020B0604020202020204" pitchFamily="34" charset="0"/>
            </a:endParaRPr>
          </a:p>
        </p:txBody>
      </p:sp>
      <p:graphicFrame>
        <p:nvGraphicFramePr>
          <p:cNvPr id="8" name="Graphique 7"/>
          <p:cNvGraphicFramePr>
            <a:graphicFrameLocks/>
          </p:cNvGraphicFramePr>
          <p:nvPr>
            <p:extLst>
              <p:ext uri="{D42A27DB-BD31-4B8C-83A1-F6EECF244321}">
                <p14:modId xmlns:p14="http://schemas.microsoft.com/office/powerpoint/2010/main" val="3570243940"/>
              </p:ext>
            </p:extLst>
          </p:nvPr>
        </p:nvGraphicFramePr>
        <p:xfrm>
          <a:off x="2159876" y="2186054"/>
          <a:ext cx="8658668" cy="4436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73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4A6">
            <a:alpha val="60000"/>
          </a:srgbClr>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7"/>
          </p:nvPr>
        </p:nvSpPr>
        <p:spPr/>
        <p:txBody>
          <a:body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8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11</a:t>
            </a:fld>
            <a:endParaRPr kumimoji="0" lang="fr-FR" sz="10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oneTexte 3"/>
          <p:cNvSpPr txBox="1"/>
          <p:nvPr/>
        </p:nvSpPr>
        <p:spPr>
          <a:xfrm>
            <a:off x="1243569" y="2893967"/>
            <a:ext cx="9696786" cy="1432059"/>
          </a:xfrm>
          <a:prstGeom prst="rect">
            <a:avLst/>
          </a:prstGeom>
          <a:noFill/>
        </p:spPr>
        <p:txBody>
          <a:bodyPr wrap="square" rtlCol="0">
            <a:spAutoFit/>
          </a:bodyPr>
          <a:lstStyle/>
          <a:p>
            <a:pPr lvl="0" algn="ctr" defTabSz="829178">
              <a:defRPr/>
            </a:pPr>
            <a:r>
              <a:rPr lang="fr-FR" sz="4353" dirty="0">
                <a:solidFill>
                  <a:prstClr val="white"/>
                </a:solidFill>
              </a:rPr>
              <a:t>Disciplines pratiquées et modalités de pratiques</a:t>
            </a:r>
          </a:p>
        </p:txBody>
      </p:sp>
    </p:spTree>
    <p:extLst>
      <p:ext uri="{BB962C8B-B14F-4D97-AF65-F5344CB8AC3E}">
        <p14:creationId xmlns:p14="http://schemas.microsoft.com/office/powerpoint/2010/main" val="62387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4" name="Espace réservé du contenu 3"/>
          <p:cNvSpPr>
            <a:spLocks noGrp="1"/>
          </p:cNvSpPr>
          <p:nvPr>
            <p:ph sz="quarter" idx="13"/>
          </p:nvPr>
        </p:nvSpPr>
        <p:spPr>
          <a:xfrm>
            <a:off x="1287934" y="1337003"/>
            <a:ext cx="9701473" cy="4629582"/>
          </a:xfrm>
        </p:spPr>
        <p:txBody>
          <a:bodyPr>
            <a:normAutofit/>
          </a:bodyPr>
          <a:lstStyle/>
          <a:p>
            <a:r>
              <a:rPr lang="fr-FR" sz="2200" dirty="0"/>
              <a:t>Les femmes de 15 ans et plus pratiquent plus souvent des activités de la forme et de la  gymnastique, la danse.</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12</a:t>
            </a:fld>
            <a:endParaRPr lang="fr-FR" dirty="0"/>
          </a:p>
        </p:txBody>
      </p:sp>
      <p:sp>
        <p:nvSpPr>
          <p:cNvPr id="6" name="Titre 5"/>
          <p:cNvSpPr>
            <a:spLocks noGrp="1"/>
          </p:cNvSpPr>
          <p:nvPr>
            <p:ph type="ctrTitle"/>
          </p:nvPr>
        </p:nvSpPr>
        <p:spPr/>
        <p:txBody>
          <a:bodyPr/>
          <a:lstStyle/>
          <a:p>
            <a:r>
              <a:rPr lang="fr-FR" b="1" dirty="0"/>
              <a:t>Quelques sports fortement investis par les femmes</a:t>
            </a:r>
          </a:p>
        </p:txBody>
      </p:sp>
      <p:graphicFrame>
        <p:nvGraphicFramePr>
          <p:cNvPr id="9" name="Graphique 8"/>
          <p:cNvGraphicFramePr>
            <a:graphicFrameLocks/>
          </p:cNvGraphicFramePr>
          <p:nvPr>
            <p:extLst>
              <p:ext uri="{D42A27DB-BD31-4B8C-83A1-F6EECF244321}">
                <p14:modId xmlns:p14="http://schemas.microsoft.com/office/powerpoint/2010/main" val="3303002550"/>
              </p:ext>
            </p:extLst>
          </p:nvPr>
        </p:nvGraphicFramePr>
        <p:xfrm>
          <a:off x="2584938" y="2127738"/>
          <a:ext cx="7941884" cy="44950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07485" y="5977791"/>
            <a:ext cx="5899514" cy="961802"/>
          </a:xfrm>
          <a:prstGeom prst="rect">
            <a:avLst/>
          </a:prstGeom>
        </p:spPr>
        <p:txBody>
          <a:bodyPr wrap="square">
            <a:spAutoFit/>
          </a:bodyPr>
          <a:lstStyle/>
          <a:p>
            <a:pPr>
              <a:spcAft>
                <a:spcPts val="0"/>
              </a:spcAft>
            </a:pPr>
            <a:endParaRPr lang="fr-FR" sz="1000" i="1" kern="150" dirty="0">
              <a:solidFill>
                <a:srgbClr val="000000"/>
              </a:solidFill>
              <a:latin typeface="+mj-lt"/>
              <a:ea typeface="SimSun" panose="02010600030101010101" pitchFamily="2" charset="-122"/>
              <a:cs typeface="Tahoma" panose="020B0604030504040204" pitchFamily="34" charset="0"/>
            </a:endParaRP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pratiquants réguliers ou occasionnels âgées de 15 ans ou plus, hors balade, baignade, relaxation et échec.</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 - INJEP, enquête nationale sur les pratiques physiques et sportives 2020.</a:t>
            </a:r>
          </a:p>
          <a:p>
            <a:pPr>
              <a:lnSpc>
                <a:spcPct val="150000"/>
              </a:lnSpc>
              <a:spcAft>
                <a:spcPts val="0"/>
              </a:spcAft>
            </a:pPr>
            <a:r>
              <a:rPr lang="fr-FR" sz="1100" kern="150" dirty="0">
                <a:solidFill>
                  <a:srgbClr val="000000"/>
                </a:solidFill>
                <a:latin typeface="Arial" panose="020B0604020202020204" pitchFamily="34" charset="0"/>
                <a:ea typeface="SimSun" panose="02010600030101010101" pitchFamily="2" charset="-122"/>
                <a:cs typeface="Tahoma" panose="020B0604030504040204" pitchFamily="34" charset="0"/>
              </a:rPr>
              <a:t> </a:t>
            </a:r>
            <a:endParaRPr lang="fr-FR" sz="1100" kern="150" dirty="0">
              <a:solidFill>
                <a:srgbClr val="000000"/>
              </a:solidFill>
              <a:effectLst/>
              <a:latin typeface="Liberation Serif"/>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36986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13</a:t>
            </a:fld>
            <a:endParaRPr lang="fr-FR" dirty="0"/>
          </a:p>
        </p:txBody>
      </p:sp>
      <p:sp>
        <p:nvSpPr>
          <p:cNvPr id="6" name="Titre 5"/>
          <p:cNvSpPr>
            <a:spLocks noGrp="1"/>
          </p:cNvSpPr>
          <p:nvPr>
            <p:ph type="ctrTitle"/>
          </p:nvPr>
        </p:nvSpPr>
        <p:spPr/>
        <p:txBody>
          <a:bodyPr/>
          <a:lstStyle/>
          <a:p>
            <a:r>
              <a:rPr lang="fr-FR" b="1" dirty="0"/>
              <a:t>Une construction précoce des stéréotypes </a:t>
            </a:r>
          </a:p>
        </p:txBody>
      </p:sp>
      <p:sp>
        <p:nvSpPr>
          <p:cNvPr id="9" name="Espace réservé du contenu 3"/>
          <p:cNvSpPr>
            <a:spLocks noGrp="1"/>
          </p:cNvSpPr>
          <p:nvPr>
            <p:ph sz="quarter" idx="13"/>
          </p:nvPr>
        </p:nvSpPr>
        <p:spPr>
          <a:xfrm>
            <a:off x="615678" y="1307118"/>
            <a:ext cx="4674780" cy="5151573"/>
          </a:xfrm>
        </p:spPr>
        <p:txBody>
          <a:bodyPr/>
          <a:lstStyle/>
          <a:p>
            <a:r>
              <a:rPr lang="fr-FR" sz="2200" dirty="0"/>
              <a:t>À 13-14 ans, la danse, </a:t>
            </a:r>
          </a:p>
          <a:p>
            <a:pPr marL="11516" indent="0">
              <a:buNone/>
            </a:pPr>
            <a:r>
              <a:rPr lang="fr-FR" sz="2200" dirty="0"/>
              <a:t>la gymnastique, l’équitation sont déjà des sports très féminins</a:t>
            </a:r>
          </a:p>
          <a:p>
            <a:pPr marL="11516" indent="0">
              <a:buNone/>
            </a:pPr>
            <a:endParaRPr lang="fr-FR" dirty="0"/>
          </a:p>
          <a:p>
            <a:pPr marL="11516" indent="0">
              <a:buNone/>
            </a:pPr>
            <a:r>
              <a:rPr lang="fr-FR" sz="2000" b="0" dirty="0">
                <a:solidFill>
                  <a:schemeClr val="tx1"/>
                </a:solidFill>
              </a:rPr>
              <a:t>A l’inverse les sports collectifs</a:t>
            </a:r>
          </a:p>
          <a:p>
            <a:pPr marL="11516" indent="0">
              <a:buNone/>
            </a:pPr>
            <a:r>
              <a:rPr lang="fr-FR" sz="2000" b="0" dirty="0">
                <a:solidFill>
                  <a:schemeClr val="tx1"/>
                </a:solidFill>
              </a:rPr>
              <a:t>(football, basket, rugby, etc.), le vélo, le </a:t>
            </a:r>
          </a:p>
          <a:p>
            <a:pPr marL="11516" indent="0">
              <a:buNone/>
            </a:pPr>
            <a:r>
              <a:rPr lang="fr-FR" sz="2000" b="0" dirty="0">
                <a:solidFill>
                  <a:schemeClr val="tx1"/>
                </a:solidFill>
              </a:rPr>
              <a:t>tennis et les sports de combat sont déjà très masculins</a:t>
            </a:r>
          </a:p>
          <a:p>
            <a:pPr marL="11516" indent="0">
              <a:buNone/>
            </a:pPr>
            <a:endParaRPr lang="fr-FR" sz="2000" b="0" dirty="0">
              <a:solidFill>
                <a:schemeClr val="tx1"/>
              </a:solidFill>
            </a:endParaRPr>
          </a:p>
          <a:p>
            <a:pPr marL="11516" indent="0">
              <a:buNone/>
            </a:pPr>
            <a:r>
              <a:rPr lang="fr-FR" sz="2000" b="0" dirty="0">
                <a:solidFill>
                  <a:schemeClr val="tx1"/>
                </a:solidFill>
              </a:rPr>
              <a:t>Natation, sports d’hiver et de montagne, voile et surf sont plus partagés.</a:t>
            </a:r>
          </a:p>
          <a:p>
            <a:endParaRPr lang="fr-FR" dirty="0"/>
          </a:p>
        </p:txBody>
      </p:sp>
      <p:sp>
        <p:nvSpPr>
          <p:cNvPr id="7" name="Rectangle 6"/>
          <p:cNvSpPr/>
          <p:nvPr/>
        </p:nvSpPr>
        <p:spPr>
          <a:xfrm>
            <a:off x="152718" y="6207301"/>
            <a:ext cx="5600700" cy="830997"/>
          </a:xfrm>
          <a:prstGeom prst="rect">
            <a:avLst/>
          </a:prstGeom>
        </p:spPr>
        <p:txBody>
          <a:bodyPr wrap="square">
            <a:spAutoFit/>
          </a:bodyPr>
          <a:lstStyle/>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métropolitaine, collégiens de 13 ou 14 ans entrés pour le première fois au cours préparatoire en septembre 2011.	</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MENJS INJEP-DEPP, enquête sur les activités des jeunes en dehors du collège (2019)</a:t>
            </a:r>
            <a:r>
              <a:rPr lang="fr-FR" kern="150" dirty="0">
                <a:solidFill>
                  <a:srgbClr val="000000"/>
                </a:solidFill>
                <a:ea typeface="SimSun" panose="02010600030101010101" pitchFamily="2" charset="-122"/>
                <a:cs typeface="Tahoma" panose="020B0604030504040204" pitchFamily="34" charset="0"/>
              </a:rPr>
              <a:t>			</a:t>
            </a:r>
          </a:p>
        </p:txBody>
      </p:sp>
      <p:graphicFrame>
        <p:nvGraphicFramePr>
          <p:cNvPr id="11" name="Graphique 10"/>
          <p:cNvGraphicFramePr>
            <a:graphicFrameLocks/>
          </p:cNvGraphicFramePr>
          <p:nvPr>
            <p:extLst>
              <p:ext uri="{D42A27DB-BD31-4B8C-83A1-F6EECF244321}">
                <p14:modId xmlns:p14="http://schemas.microsoft.com/office/powerpoint/2010/main" val="1569314625"/>
              </p:ext>
            </p:extLst>
          </p:nvPr>
        </p:nvGraphicFramePr>
        <p:xfrm>
          <a:off x="4997669" y="958798"/>
          <a:ext cx="6716110" cy="5629487"/>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Connecteur droit 11"/>
          <p:cNvCxnSpPr/>
          <p:nvPr/>
        </p:nvCxnSpPr>
        <p:spPr>
          <a:xfrm flipV="1">
            <a:off x="5753418" y="4445875"/>
            <a:ext cx="5945372" cy="157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60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936632" y="1848844"/>
            <a:ext cx="5622666" cy="4272780"/>
          </a:xfrm>
          <a:prstGeom prst="rect">
            <a:avLst/>
          </a:prstGeom>
        </p:spPr>
      </p:pic>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4" name="Espace réservé du contenu 3"/>
          <p:cNvSpPr>
            <a:spLocks noGrp="1"/>
          </p:cNvSpPr>
          <p:nvPr>
            <p:ph sz="quarter" idx="13"/>
          </p:nvPr>
        </p:nvSpPr>
        <p:spPr>
          <a:xfrm>
            <a:off x="1287934" y="1337003"/>
            <a:ext cx="9701473" cy="4629582"/>
          </a:xfrm>
        </p:spPr>
        <p:txBody>
          <a:bodyPr/>
          <a:lstStyle/>
          <a:p>
            <a:r>
              <a:rPr lang="fr-FR" dirty="0"/>
              <a:t>Part des femmes parmi les pratiquants des univers sportifs</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14</a:t>
            </a:fld>
            <a:endParaRPr lang="fr-FR" dirty="0"/>
          </a:p>
        </p:txBody>
      </p:sp>
      <p:sp>
        <p:nvSpPr>
          <p:cNvPr id="6" name="Titre 5"/>
          <p:cNvSpPr>
            <a:spLocks noGrp="1"/>
          </p:cNvSpPr>
          <p:nvPr>
            <p:ph type="ctrTitle"/>
          </p:nvPr>
        </p:nvSpPr>
        <p:spPr/>
        <p:txBody>
          <a:bodyPr/>
          <a:lstStyle/>
          <a:p>
            <a:r>
              <a:rPr lang="fr-FR" b="1" dirty="0"/>
              <a:t>Peu de parité au sein des grands Univers</a:t>
            </a:r>
          </a:p>
        </p:txBody>
      </p:sp>
      <p:sp>
        <p:nvSpPr>
          <p:cNvPr id="7" name="Ellipse 6"/>
          <p:cNvSpPr/>
          <p:nvPr/>
        </p:nvSpPr>
        <p:spPr>
          <a:xfrm>
            <a:off x="6479961" y="2229940"/>
            <a:ext cx="1753645" cy="28437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7485" y="5977791"/>
            <a:ext cx="5899514" cy="961802"/>
          </a:xfrm>
          <a:prstGeom prst="rect">
            <a:avLst/>
          </a:prstGeom>
        </p:spPr>
        <p:txBody>
          <a:bodyPr wrap="square">
            <a:spAutoFit/>
          </a:bodyPr>
          <a:lstStyle/>
          <a:p>
            <a:pPr>
              <a:spcAft>
                <a:spcPts val="0"/>
              </a:spcAft>
            </a:pPr>
            <a:endParaRPr lang="fr-FR" sz="1000" i="1" kern="150" dirty="0">
              <a:solidFill>
                <a:srgbClr val="000000"/>
              </a:solidFill>
              <a:latin typeface="+mj-lt"/>
              <a:ea typeface="SimSun" panose="02010600030101010101" pitchFamily="2" charset="-122"/>
              <a:cs typeface="Tahoma" panose="020B0604030504040204" pitchFamily="34" charset="0"/>
            </a:endParaRP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pratiquants réguliers ou occasionnels âgées de 15 ans ou plus, hors balade, baignade, relaxation et échec.</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 - INJEP, enquête nationale sur les pratiques physiques et sportives 2020.</a:t>
            </a:r>
          </a:p>
          <a:p>
            <a:pPr>
              <a:lnSpc>
                <a:spcPct val="150000"/>
              </a:lnSpc>
              <a:spcAft>
                <a:spcPts val="0"/>
              </a:spcAft>
            </a:pPr>
            <a:r>
              <a:rPr lang="fr-FR" sz="1100" kern="150" dirty="0">
                <a:solidFill>
                  <a:srgbClr val="000000"/>
                </a:solidFill>
                <a:latin typeface="Arial" panose="020B0604020202020204" pitchFamily="34" charset="0"/>
                <a:ea typeface="SimSun" panose="02010600030101010101" pitchFamily="2" charset="-122"/>
                <a:cs typeface="Tahoma" panose="020B0604030504040204" pitchFamily="34" charset="0"/>
              </a:rPr>
              <a:t> </a:t>
            </a:r>
            <a:endParaRPr lang="fr-FR" sz="1100" kern="150" dirty="0">
              <a:solidFill>
                <a:srgbClr val="000000"/>
              </a:solidFill>
              <a:effectLst/>
              <a:latin typeface="Liberation Serif"/>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65328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defTabSz="829178"/>
            <a:fld id="{07B2845A-0C9F-40D6-BB29-179AF13C3763}" type="slidenum">
              <a:rPr lang="fr-FR">
                <a:solidFill>
                  <a:prstClr val="black">
                    <a:tint val="75000"/>
                  </a:prstClr>
                </a:solidFill>
                <a:latin typeface="Calibri"/>
              </a:rPr>
              <a:pPr defTabSz="829178"/>
              <a:t>15</a:t>
            </a:fld>
            <a:endParaRPr lang="fr-FR" dirty="0">
              <a:solidFill>
                <a:prstClr val="black">
                  <a:tint val="75000"/>
                </a:prstClr>
              </a:solidFill>
              <a:latin typeface="Calibri"/>
            </a:endParaRPr>
          </a:p>
        </p:txBody>
      </p:sp>
      <p:sp>
        <p:nvSpPr>
          <p:cNvPr id="10" name="Titre 9"/>
          <p:cNvSpPr>
            <a:spLocks noGrp="1"/>
          </p:cNvSpPr>
          <p:nvPr>
            <p:ph type="ctrTitle"/>
          </p:nvPr>
        </p:nvSpPr>
        <p:spPr>
          <a:xfrm>
            <a:off x="1516017" y="0"/>
            <a:ext cx="8273442" cy="939058"/>
          </a:xfrm>
        </p:spPr>
        <p:txBody>
          <a:bodyPr>
            <a:noAutofit/>
          </a:bodyPr>
          <a:lstStyle/>
          <a:p>
            <a:r>
              <a:rPr lang="fr-FR" b="1" dirty="0"/>
              <a:t>Peu de fédérations très féminisées</a:t>
            </a:r>
          </a:p>
        </p:txBody>
      </p:sp>
      <p:sp>
        <p:nvSpPr>
          <p:cNvPr id="2" name="Rectangle 1"/>
          <p:cNvSpPr/>
          <p:nvPr/>
        </p:nvSpPr>
        <p:spPr>
          <a:xfrm>
            <a:off x="1392073" y="1514901"/>
            <a:ext cx="8961396" cy="707886"/>
          </a:xfrm>
          <a:prstGeom prst="rect">
            <a:avLst/>
          </a:prstGeom>
        </p:spPr>
        <p:txBody>
          <a:bodyPr wrap="square">
            <a:spAutoFit/>
          </a:bodyPr>
          <a:lstStyle/>
          <a:p>
            <a:pPr algn="just" defTabSz="829178"/>
            <a:endParaRPr lang="fr-FR" sz="2000" b="1" dirty="0">
              <a:solidFill>
                <a:prstClr val="black"/>
              </a:solidFill>
              <a:latin typeface="Raleway"/>
              <a:ea typeface="Calibri" panose="020F0502020204030204" pitchFamily="34" charset="0"/>
            </a:endParaRPr>
          </a:p>
          <a:p>
            <a:pPr algn="just" defTabSz="829178"/>
            <a:endParaRPr lang="fr-FR" sz="2000" dirty="0">
              <a:solidFill>
                <a:prstClr val="black"/>
              </a:solidFill>
              <a:latin typeface="Raleway"/>
              <a:ea typeface="Calibri" panose="020F0502020204030204" pitchFamily="34" charset="0"/>
            </a:endParaRPr>
          </a:p>
        </p:txBody>
      </p:sp>
      <p:pic>
        <p:nvPicPr>
          <p:cNvPr id="6" name="Image 5"/>
          <p:cNvPicPr>
            <a:picLocks noChangeAspect="1"/>
          </p:cNvPicPr>
          <p:nvPr/>
        </p:nvPicPr>
        <p:blipFill>
          <a:blip r:embed="rId3"/>
          <a:stretch>
            <a:fillRect/>
          </a:stretch>
        </p:blipFill>
        <p:spPr>
          <a:xfrm>
            <a:off x="958960" y="1432751"/>
            <a:ext cx="4803887" cy="5501659"/>
          </a:xfrm>
          <a:prstGeom prst="rect">
            <a:avLst/>
          </a:prstGeom>
        </p:spPr>
      </p:pic>
      <p:pic>
        <p:nvPicPr>
          <p:cNvPr id="3" name="Image 2"/>
          <p:cNvPicPr>
            <a:picLocks noChangeAspect="1"/>
          </p:cNvPicPr>
          <p:nvPr/>
        </p:nvPicPr>
        <p:blipFill>
          <a:blip r:embed="rId4"/>
          <a:stretch>
            <a:fillRect/>
          </a:stretch>
        </p:blipFill>
        <p:spPr>
          <a:xfrm>
            <a:off x="7110823" y="1432751"/>
            <a:ext cx="3292682" cy="5425249"/>
          </a:xfrm>
          <a:prstGeom prst="rect">
            <a:avLst/>
          </a:prstGeom>
        </p:spPr>
      </p:pic>
      <p:sp>
        <p:nvSpPr>
          <p:cNvPr id="7" name="Espace réservé du contenu 3"/>
          <p:cNvSpPr>
            <a:spLocks noGrp="1"/>
          </p:cNvSpPr>
          <p:nvPr>
            <p:ph sz="quarter" idx="13"/>
          </p:nvPr>
        </p:nvSpPr>
        <p:spPr>
          <a:xfrm>
            <a:off x="1392073" y="1010842"/>
            <a:ext cx="9701473" cy="4629582"/>
          </a:xfrm>
        </p:spPr>
        <p:txBody>
          <a:bodyPr/>
          <a:lstStyle/>
          <a:p>
            <a:r>
              <a:rPr lang="fr-FR" dirty="0"/>
              <a:t>France entière 					Nouvelle Aquitaine</a:t>
            </a:r>
          </a:p>
          <a:p>
            <a:endParaRPr lang="fr-FR" dirty="0"/>
          </a:p>
        </p:txBody>
      </p:sp>
    </p:spTree>
    <p:extLst>
      <p:ext uri="{BB962C8B-B14F-4D97-AF65-F5344CB8AC3E}">
        <p14:creationId xmlns:p14="http://schemas.microsoft.com/office/powerpoint/2010/main" val="230687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4" name="Espace réservé du contenu 3"/>
          <p:cNvSpPr>
            <a:spLocks noGrp="1"/>
          </p:cNvSpPr>
          <p:nvPr>
            <p:ph sz="quarter" idx="13"/>
          </p:nvPr>
        </p:nvSpPr>
        <p:spPr>
          <a:xfrm>
            <a:off x="1230784" y="1356053"/>
            <a:ext cx="8862785" cy="4629582"/>
          </a:xfrm>
        </p:spPr>
        <p:txBody>
          <a:bodyPr/>
          <a:lstStyle/>
          <a:p>
            <a:endParaRPr lang="fr-FR" sz="2400" dirty="0"/>
          </a:p>
          <a:p>
            <a:r>
              <a:rPr lang="fr-FR" sz="2400" dirty="0"/>
              <a:t>Une pratique plus souvent encadrée </a:t>
            </a:r>
          </a:p>
          <a:p>
            <a:pPr lvl="1"/>
            <a:r>
              <a:rPr lang="fr-FR" sz="1800" dirty="0"/>
              <a:t>36 % les femmes ont plus souvent recours à un encadrement (contre 26 % des hommes)</a:t>
            </a:r>
          </a:p>
          <a:p>
            <a:endParaRPr lang="fr-FR" sz="2400" dirty="0"/>
          </a:p>
          <a:p>
            <a:r>
              <a:rPr lang="fr-FR" sz="2400" dirty="0"/>
              <a:t>Mais une pratique moins compétitive </a:t>
            </a:r>
          </a:p>
          <a:p>
            <a:pPr lvl="1"/>
            <a:r>
              <a:rPr lang="fr-FR" sz="1800" dirty="0"/>
              <a:t>Seule 10 % de femmes participent à des compétitions ou manifestations sportives (contre 21 % des hommes)</a:t>
            </a:r>
          </a:p>
          <a:p>
            <a:pPr lvl="1"/>
            <a:endParaRPr lang="fr-FR" sz="2000" dirty="0"/>
          </a:p>
          <a:p>
            <a:pPr lvl="1"/>
            <a:endParaRPr lang="fr-FR" sz="2000" dirty="0"/>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16</a:t>
            </a:fld>
            <a:endParaRPr lang="fr-FR" dirty="0"/>
          </a:p>
        </p:txBody>
      </p:sp>
      <p:sp>
        <p:nvSpPr>
          <p:cNvPr id="6" name="Titre 5"/>
          <p:cNvSpPr>
            <a:spLocks noGrp="1"/>
          </p:cNvSpPr>
          <p:nvPr>
            <p:ph type="ctrTitle"/>
          </p:nvPr>
        </p:nvSpPr>
        <p:spPr/>
        <p:txBody>
          <a:bodyPr/>
          <a:lstStyle/>
          <a:p>
            <a:r>
              <a:rPr lang="fr-FR" b="1" dirty="0"/>
              <a:t>Des Modalités de </a:t>
            </a:r>
            <a:r>
              <a:rPr lang="fr-FR" b="1" dirty="0" err="1"/>
              <a:t>pratiquE</a:t>
            </a:r>
            <a:r>
              <a:rPr lang="fr-FR" b="1" dirty="0"/>
              <a:t> distinctes</a:t>
            </a:r>
            <a:endParaRPr lang="fr-FR" dirty="0"/>
          </a:p>
        </p:txBody>
      </p:sp>
    </p:spTree>
    <p:extLst>
      <p:ext uri="{BB962C8B-B14F-4D97-AF65-F5344CB8AC3E}">
        <p14:creationId xmlns:p14="http://schemas.microsoft.com/office/powerpoint/2010/main" val="36105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4A6">
            <a:alpha val="60000"/>
          </a:srgbClr>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7"/>
          </p:nvPr>
        </p:nvSpPr>
        <p:spPr/>
        <p:txBody>
          <a:body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8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17</a:t>
            </a:fld>
            <a:endParaRPr kumimoji="0" lang="fr-FR" sz="10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oneTexte 3"/>
          <p:cNvSpPr txBox="1"/>
          <p:nvPr/>
        </p:nvSpPr>
        <p:spPr>
          <a:xfrm>
            <a:off x="1243569" y="2893967"/>
            <a:ext cx="9696786" cy="1432059"/>
          </a:xfrm>
          <a:prstGeom prst="rect">
            <a:avLst/>
          </a:prstGeom>
          <a:noFill/>
        </p:spPr>
        <p:txBody>
          <a:bodyPr wrap="square" rtlCol="0">
            <a:spAutoFit/>
          </a:bodyPr>
          <a:lstStyle/>
          <a:p>
            <a:pPr marL="0" marR="0" lvl="0" indent="0" algn="ctr" defTabSz="829178" rtl="0" eaLnBrk="1" fontAlgn="auto" latinLnBrk="0" hangingPunct="1">
              <a:lnSpc>
                <a:spcPct val="100000"/>
              </a:lnSpc>
              <a:spcBef>
                <a:spcPts val="0"/>
              </a:spcBef>
              <a:spcAft>
                <a:spcPts val="0"/>
              </a:spcAft>
              <a:buClrTx/>
              <a:buSzTx/>
              <a:buFontTx/>
              <a:buNone/>
              <a:tabLst/>
              <a:defRPr/>
            </a:pPr>
            <a:r>
              <a:rPr lang="fr-FR" sz="4353" dirty="0">
                <a:solidFill>
                  <a:prstClr val="white"/>
                </a:solidFill>
                <a:latin typeface="Calibri"/>
              </a:rPr>
              <a:t>Ressorts de la pratique </a:t>
            </a:r>
          </a:p>
          <a:p>
            <a:pPr marL="0" marR="0" lvl="0" indent="0" algn="ctr" defTabSz="829178" rtl="0" eaLnBrk="1" fontAlgn="auto" latinLnBrk="0" hangingPunct="1">
              <a:lnSpc>
                <a:spcPct val="100000"/>
              </a:lnSpc>
              <a:spcBef>
                <a:spcPts val="0"/>
              </a:spcBef>
              <a:spcAft>
                <a:spcPts val="0"/>
              </a:spcAft>
              <a:buClrTx/>
              <a:buSzTx/>
              <a:buFontTx/>
              <a:buNone/>
              <a:tabLst/>
              <a:defRPr/>
            </a:pPr>
            <a:r>
              <a:rPr lang="fr-FR" sz="4353" dirty="0">
                <a:solidFill>
                  <a:prstClr val="white"/>
                </a:solidFill>
                <a:latin typeface="Calibri"/>
              </a:rPr>
              <a:t>et de la non pratique</a:t>
            </a:r>
            <a:endParaRPr kumimoji="0" lang="fr-FR" sz="4353"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472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3" name="Espace réservé du pied de page 2"/>
          <p:cNvSpPr>
            <a:spLocks noGrp="1"/>
          </p:cNvSpPr>
          <p:nvPr>
            <p:ph type="ftr" sz="quarter" idx="11"/>
          </p:nvPr>
        </p:nvSpPr>
        <p:spPr/>
        <p:txBody>
          <a:bodyPr/>
          <a:lstStyle/>
          <a:p>
            <a:r>
              <a:rPr lang="fr-FR"/>
              <a:t>Pied de page</a:t>
            </a:r>
            <a:endParaRPr lang="fr-FR" dirty="0"/>
          </a:p>
        </p:txBody>
      </p:sp>
      <p:sp>
        <p:nvSpPr>
          <p:cNvPr id="4" name="Espace réservé du contenu 3"/>
          <p:cNvSpPr>
            <a:spLocks noGrp="1"/>
          </p:cNvSpPr>
          <p:nvPr>
            <p:ph sz="quarter" idx="13"/>
          </p:nvPr>
        </p:nvSpPr>
        <p:spPr>
          <a:xfrm>
            <a:off x="1230784" y="1356053"/>
            <a:ext cx="10185222" cy="4629582"/>
          </a:xfrm>
        </p:spPr>
        <p:txBody>
          <a:bodyPr/>
          <a:lstStyle/>
          <a:p>
            <a:r>
              <a:rPr lang="fr-FR" dirty="0"/>
              <a:t>La santé, le bien être et dans une moindre mesure l’apparence physique</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18</a:t>
            </a:fld>
            <a:endParaRPr lang="fr-FR" dirty="0"/>
          </a:p>
        </p:txBody>
      </p:sp>
      <p:sp>
        <p:nvSpPr>
          <p:cNvPr id="6" name="Titre 5"/>
          <p:cNvSpPr>
            <a:spLocks noGrp="1"/>
          </p:cNvSpPr>
          <p:nvPr>
            <p:ph type="ctrTitle"/>
          </p:nvPr>
        </p:nvSpPr>
        <p:spPr/>
        <p:txBody>
          <a:bodyPr/>
          <a:lstStyle/>
          <a:p>
            <a:r>
              <a:rPr lang="fr-FR" b="1" dirty="0"/>
              <a:t>Motivations à faire du sport </a:t>
            </a:r>
          </a:p>
        </p:txBody>
      </p:sp>
      <p:pic>
        <p:nvPicPr>
          <p:cNvPr id="11" name="Image 10"/>
          <p:cNvPicPr>
            <a:picLocks noChangeAspect="1"/>
          </p:cNvPicPr>
          <p:nvPr/>
        </p:nvPicPr>
        <p:blipFill>
          <a:blip r:embed="rId3"/>
          <a:stretch>
            <a:fillRect/>
          </a:stretch>
        </p:blipFill>
        <p:spPr>
          <a:xfrm>
            <a:off x="1649573" y="1886003"/>
            <a:ext cx="9168971" cy="2213836"/>
          </a:xfrm>
          <a:prstGeom prst="rect">
            <a:avLst/>
          </a:prstGeom>
        </p:spPr>
      </p:pic>
      <p:graphicFrame>
        <p:nvGraphicFramePr>
          <p:cNvPr id="12" name="Graphique 11"/>
          <p:cNvGraphicFramePr>
            <a:graphicFrameLocks/>
          </p:cNvGraphicFramePr>
          <p:nvPr>
            <p:extLst>
              <p:ext uri="{D42A27DB-BD31-4B8C-83A1-F6EECF244321}">
                <p14:modId xmlns:p14="http://schemas.microsoft.com/office/powerpoint/2010/main" val="1514001466"/>
              </p:ext>
            </p:extLst>
          </p:nvPr>
        </p:nvGraphicFramePr>
        <p:xfrm>
          <a:off x="7888186" y="4195872"/>
          <a:ext cx="4303814" cy="1969644"/>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6893" y="6151113"/>
            <a:ext cx="5899514" cy="961802"/>
          </a:xfrm>
          <a:prstGeom prst="rect">
            <a:avLst/>
          </a:prstGeom>
        </p:spPr>
        <p:txBody>
          <a:bodyPr wrap="square">
            <a:spAutoFit/>
          </a:bodyPr>
          <a:lstStyle/>
          <a:p>
            <a:pPr>
              <a:spcAft>
                <a:spcPts val="0"/>
              </a:spcAft>
            </a:pPr>
            <a:endParaRPr lang="fr-FR" sz="1000" i="1" kern="150" dirty="0">
              <a:solidFill>
                <a:srgbClr val="000000"/>
              </a:solidFill>
              <a:latin typeface="+mj-lt"/>
              <a:ea typeface="SimSun" panose="02010600030101010101" pitchFamily="2" charset="-122"/>
              <a:cs typeface="Tahoma" panose="020B0604030504040204" pitchFamily="34" charset="0"/>
            </a:endParaRP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pratiquants réguliers ou occasionnels âgées de 15 ans ou plus, hors balade, baignade, relaxation et échec.</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 - INJEP, enquête nationale sur les pratiques physiques et sportives 2020.</a:t>
            </a:r>
          </a:p>
          <a:p>
            <a:pPr>
              <a:lnSpc>
                <a:spcPct val="150000"/>
              </a:lnSpc>
              <a:spcAft>
                <a:spcPts val="0"/>
              </a:spcAft>
            </a:pPr>
            <a:r>
              <a:rPr lang="fr-FR" sz="1100" kern="150" dirty="0">
                <a:solidFill>
                  <a:srgbClr val="000000"/>
                </a:solidFill>
                <a:latin typeface="Arial" panose="020B0604020202020204" pitchFamily="34" charset="0"/>
                <a:ea typeface="SimSun" panose="02010600030101010101" pitchFamily="2" charset="-122"/>
                <a:cs typeface="Tahoma" panose="020B0604030504040204" pitchFamily="34" charset="0"/>
              </a:rPr>
              <a:t> </a:t>
            </a:r>
            <a:endParaRPr lang="fr-FR" sz="1100" kern="150" dirty="0">
              <a:solidFill>
                <a:srgbClr val="000000"/>
              </a:solidFill>
              <a:effectLst/>
              <a:latin typeface="Liberation Serif"/>
              <a:ea typeface="SimSun" panose="02010600030101010101" pitchFamily="2" charset="-122"/>
              <a:cs typeface="Tahoma" panose="020B0604030504040204" pitchFamily="34" charset="0"/>
            </a:endParaRPr>
          </a:p>
        </p:txBody>
      </p:sp>
      <p:graphicFrame>
        <p:nvGraphicFramePr>
          <p:cNvPr id="16" name="Graphique 15"/>
          <p:cNvGraphicFramePr>
            <a:graphicFrameLocks/>
          </p:cNvGraphicFramePr>
          <p:nvPr>
            <p:extLst>
              <p:ext uri="{D42A27DB-BD31-4B8C-83A1-F6EECF244321}">
                <p14:modId xmlns:p14="http://schemas.microsoft.com/office/powerpoint/2010/main" val="4070044844"/>
              </p:ext>
            </p:extLst>
          </p:nvPr>
        </p:nvGraphicFramePr>
        <p:xfrm>
          <a:off x="1094528" y="4181469"/>
          <a:ext cx="3266457" cy="21998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aphique 16"/>
          <p:cNvGraphicFramePr>
            <a:graphicFrameLocks/>
          </p:cNvGraphicFramePr>
          <p:nvPr>
            <p:extLst>
              <p:ext uri="{D42A27DB-BD31-4B8C-83A1-F6EECF244321}">
                <p14:modId xmlns:p14="http://schemas.microsoft.com/office/powerpoint/2010/main" val="3257012890"/>
              </p:ext>
            </p:extLst>
          </p:nvPr>
        </p:nvGraphicFramePr>
        <p:xfrm>
          <a:off x="4773861" y="4208068"/>
          <a:ext cx="3114325" cy="19452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49598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4" name="Espace réservé du contenu 3"/>
          <p:cNvSpPr>
            <a:spLocks noGrp="1"/>
          </p:cNvSpPr>
          <p:nvPr>
            <p:ph sz="quarter" idx="13"/>
          </p:nvPr>
        </p:nvSpPr>
        <p:spPr>
          <a:xfrm>
            <a:off x="615678" y="1416961"/>
            <a:ext cx="4184922" cy="4629582"/>
          </a:xfrm>
        </p:spPr>
        <p:txBody>
          <a:bodyPr>
            <a:normAutofit/>
          </a:bodyPr>
          <a:lstStyle/>
          <a:p>
            <a:r>
              <a:rPr lang="fr-FR" sz="2000" dirty="0"/>
              <a:t>Principaux freins des femmes de 15 à 64 ans </a:t>
            </a:r>
          </a:p>
          <a:p>
            <a:pPr lvl="1"/>
            <a:r>
              <a:rPr lang="fr-FR" sz="1819" dirty="0"/>
              <a:t>difficultés à être acceptée par les autres,</a:t>
            </a:r>
          </a:p>
          <a:p>
            <a:pPr lvl="1"/>
            <a:r>
              <a:rPr lang="fr-FR" sz="1819" dirty="0"/>
              <a:t>de mauvaises expérience dans le passé,</a:t>
            </a:r>
          </a:p>
          <a:p>
            <a:pPr lvl="1"/>
            <a:r>
              <a:rPr lang="fr-FR" sz="1819" dirty="0"/>
              <a:t>lieux inadaptés.</a:t>
            </a:r>
          </a:p>
          <a:p>
            <a:endParaRPr lang="fr-FR" sz="2000" dirty="0"/>
          </a:p>
          <a:p>
            <a:endParaRPr lang="fr-FR" sz="2000" dirty="0"/>
          </a:p>
          <a:p>
            <a:pPr marL="426105" lvl="1" indent="0">
              <a:buNone/>
            </a:pPr>
            <a:r>
              <a:rPr lang="fr-FR" sz="1819" dirty="0"/>
              <a:t>Elles font plus souvent face à :</a:t>
            </a:r>
          </a:p>
          <a:p>
            <a:pPr marL="426105" lvl="1" indent="0">
              <a:buNone/>
            </a:pPr>
            <a:r>
              <a:rPr lang="fr-FR" sz="1819" dirty="0"/>
              <a:t>	des contraintes familiales, </a:t>
            </a:r>
          </a:p>
          <a:p>
            <a:pPr marL="426105" lvl="1" indent="0">
              <a:buNone/>
            </a:pPr>
            <a:r>
              <a:rPr lang="fr-FR" sz="1819" dirty="0"/>
              <a:t>	des problèmes de santé, </a:t>
            </a:r>
          </a:p>
          <a:p>
            <a:pPr marL="426105" lvl="1" indent="0">
              <a:buNone/>
            </a:pPr>
            <a:r>
              <a:rPr lang="fr-FR" sz="1819" dirty="0"/>
              <a:t>	une offre inadaptée en terme d’activité et de coût.</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19</a:t>
            </a:fld>
            <a:endParaRPr lang="fr-FR" dirty="0"/>
          </a:p>
        </p:txBody>
      </p:sp>
      <p:sp>
        <p:nvSpPr>
          <p:cNvPr id="6" name="Titre 5"/>
          <p:cNvSpPr>
            <a:spLocks noGrp="1"/>
          </p:cNvSpPr>
          <p:nvPr>
            <p:ph type="ctrTitle"/>
          </p:nvPr>
        </p:nvSpPr>
        <p:spPr/>
        <p:txBody>
          <a:bodyPr/>
          <a:lstStyle/>
          <a:p>
            <a:r>
              <a:rPr lang="fr-FR" b="1" dirty="0"/>
              <a:t>Les Freins spécifiques </a:t>
            </a:r>
            <a:r>
              <a:rPr lang="fr-FR" b="1" dirty="0" err="1"/>
              <a:t>AUx</a:t>
            </a:r>
            <a:r>
              <a:rPr lang="fr-FR" b="1" dirty="0"/>
              <a:t> femmes</a:t>
            </a:r>
          </a:p>
        </p:txBody>
      </p:sp>
      <p:graphicFrame>
        <p:nvGraphicFramePr>
          <p:cNvPr id="7" name="Graphique 6"/>
          <p:cNvGraphicFramePr>
            <a:graphicFrameLocks/>
          </p:cNvGraphicFramePr>
          <p:nvPr>
            <p:extLst>
              <p:ext uri="{D42A27DB-BD31-4B8C-83A1-F6EECF244321}">
                <p14:modId xmlns:p14="http://schemas.microsoft.com/office/powerpoint/2010/main" val="1490539743"/>
              </p:ext>
            </p:extLst>
          </p:nvPr>
        </p:nvGraphicFramePr>
        <p:xfrm>
          <a:off x="4800600" y="989315"/>
          <a:ext cx="7410448" cy="563348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07485" y="6059845"/>
            <a:ext cx="5899514" cy="961802"/>
          </a:xfrm>
          <a:prstGeom prst="rect">
            <a:avLst/>
          </a:prstGeom>
        </p:spPr>
        <p:txBody>
          <a:bodyPr wrap="square">
            <a:spAutoFit/>
          </a:bodyPr>
          <a:lstStyle/>
          <a:p>
            <a:pPr>
              <a:spcAft>
                <a:spcPts val="0"/>
              </a:spcAft>
            </a:pPr>
            <a:endParaRPr lang="fr-FR" sz="1000" i="1" kern="150" dirty="0">
              <a:solidFill>
                <a:srgbClr val="000000"/>
              </a:solidFill>
              <a:latin typeface="+mj-lt"/>
              <a:ea typeface="SimSun" panose="02010600030101010101" pitchFamily="2" charset="-122"/>
              <a:cs typeface="Tahoma" panose="020B0604030504040204" pitchFamily="34" charset="0"/>
            </a:endParaRP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pratiquants réguliers ou occasionnels âgées de 15 ans ou plus, hors balade, baignade, relaxation et échec.</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 - INJEP, enquête nationale sur les pratiques physiques et sportives 2020.</a:t>
            </a:r>
          </a:p>
          <a:p>
            <a:pPr>
              <a:lnSpc>
                <a:spcPct val="150000"/>
              </a:lnSpc>
              <a:spcAft>
                <a:spcPts val="0"/>
              </a:spcAft>
            </a:pPr>
            <a:r>
              <a:rPr lang="fr-FR" sz="1100" kern="150" dirty="0">
                <a:solidFill>
                  <a:srgbClr val="000000"/>
                </a:solidFill>
                <a:latin typeface="Arial" panose="020B0604020202020204" pitchFamily="34" charset="0"/>
                <a:ea typeface="SimSun" panose="02010600030101010101" pitchFamily="2" charset="-122"/>
                <a:cs typeface="Tahoma" panose="020B0604030504040204" pitchFamily="34" charset="0"/>
              </a:rPr>
              <a:t> </a:t>
            </a:r>
            <a:endParaRPr lang="fr-FR" sz="1100" kern="150" dirty="0">
              <a:solidFill>
                <a:srgbClr val="000000"/>
              </a:solidFill>
              <a:effectLst/>
              <a:latin typeface="Liberation Serif"/>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97657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1230784" y="1574799"/>
            <a:ext cx="9812354" cy="4052277"/>
          </a:xfrm>
        </p:spPr>
        <p:txBody>
          <a:bodyPr>
            <a:normAutofit/>
          </a:bodyPr>
          <a:lstStyle/>
          <a:p>
            <a:endParaRPr lang="fr-FR" sz="2400" b="0" dirty="0">
              <a:solidFill>
                <a:schemeClr val="tx1"/>
              </a:solidFill>
            </a:endParaRPr>
          </a:p>
          <a:p>
            <a:r>
              <a:rPr lang="fr-FR" sz="2400" dirty="0"/>
              <a:t>Le sport, un univers très masculin</a:t>
            </a:r>
          </a:p>
          <a:p>
            <a:pPr lvl="1"/>
            <a:r>
              <a:rPr lang="fr-FR" sz="2219" b="0" dirty="0">
                <a:solidFill>
                  <a:schemeClr val="tx1"/>
                </a:solidFill>
              </a:rPr>
              <a:t>Portrait type du sportif : un homme jeune et issu d’un milieu favorisé</a:t>
            </a:r>
          </a:p>
          <a:p>
            <a:endParaRPr lang="fr-FR" sz="2400" b="0" dirty="0">
              <a:solidFill>
                <a:schemeClr val="tx1"/>
              </a:solidFill>
            </a:endParaRPr>
          </a:p>
          <a:p>
            <a:pPr marL="11516" indent="0" algn="ctr">
              <a:buNone/>
            </a:pPr>
            <a:r>
              <a:rPr lang="fr-FR" sz="2400" b="0" i="1" dirty="0">
                <a:solidFill>
                  <a:schemeClr val="tx1"/>
                </a:solidFill>
              </a:rPr>
              <a:t>Quel est le niveau de pratique sportive des femmes en France et en Nouvelle Aquitaine ? </a:t>
            </a:r>
          </a:p>
          <a:p>
            <a:pPr algn="ctr"/>
            <a:endParaRPr lang="fr-FR" sz="2400" b="0" i="1" dirty="0">
              <a:solidFill>
                <a:schemeClr val="tx1"/>
              </a:solidFill>
            </a:endParaRPr>
          </a:p>
          <a:p>
            <a:pPr marL="11516" indent="0" algn="ctr">
              <a:buNone/>
            </a:pPr>
            <a:r>
              <a:rPr lang="fr-FR" sz="2400" b="0" i="1" dirty="0">
                <a:solidFill>
                  <a:schemeClr val="tx1"/>
                </a:solidFill>
              </a:rPr>
              <a:t>Quelles sont les spécificités en termes de pratique et d’accès à la pratique ?</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2</a:t>
            </a:fld>
            <a:endParaRPr lang="fr-FR" dirty="0"/>
          </a:p>
        </p:txBody>
      </p:sp>
      <p:sp>
        <p:nvSpPr>
          <p:cNvPr id="6" name="Titre 5"/>
          <p:cNvSpPr>
            <a:spLocks noGrp="1"/>
          </p:cNvSpPr>
          <p:nvPr>
            <p:ph type="ctrTitle"/>
          </p:nvPr>
        </p:nvSpPr>
        <p:spPr/>
        <p:txBody>
          <a:bodyPr/>
          <a:lstStyle/>
          <a:p>
            <a:r>
              <a:rPr lang="fr-FR" b="1" dirty="0"/>
              <a:t>Préambule	</a:t>
            </a:r>
          </a:p>
        </p:txBody>
      </p:sp>
    </p:spTree>
    <p:extLst>
      <p:ext uri="{BB962C8B-B14F-4D97-AF65-F5344CB8AC3E}">
        <p14:creationId xmlns:p14="http://schemas.microsoft.com/office/powerpoint/2010/main" val="230479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4A6">
            <a:alpha val="60000"/>
          </a:srgbClr>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7"/>
          </p:nvPr>
        </p:nvSpPr>
        <p:spPr/>
        <p:txBody>
          <a:body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8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20</a:t>
            </a:fld>
            <a:endParaRPr kumimoji="0" lang="fr-FR" sz="10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oneTexte 3"/>
          <p:cNvSpPr txBox="1"/>
          <p:nvPr/>
        </p:nvSpPr>
        <p:spPr>
          <a:xfrm>
            <a:off x="1243569" y="2893967"/>
            <a:ext cx="9696786" cy="1432059"/>
          </a:xfrm>
          <a:prstGeom prst="rect">
            <a:avLst/>
          </a:prstGeom>
          <a:noFill/>
        </p:spPr>
        <p:txBody>
          <a:bodyPr wrap="square" rtlCol="0">
            <a:spAutoFit/>
          </a:body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fr-FR" sz="4353" b="0" i="0" u="none" strike="noStrike" kern="1200" cap="none" spc="0" normalizeH="0" baseline="0" noProof="0" dirty="0">
                <a:ln>
                  <a:noFill/>
                </a:ln>
                <a:solidFill>
                  <a:prstClr val="white"/>
                </a:solidFill>
                <a:effectLst/>
                <a:uLnTx/>
                <a:uFillTx/>
                <a:latin typeface="Calibri"/>
                <a:ea typeface="+mn-ea"/>
                <a:cs typeface="+mn-cs"/>
              </a:rPr>
              <a:t>Le bénévolat</a:t>
            </a:r>
            <a:r>
              <a:rPr lang="fr-FR" sz="4353" dirty="0">
                <a:solidFill>
                  <a:prstClr val="white"/>
                </a:solidFill>
                <a:latin typeface="Calibri"/>
              </a:rPr>
              <a:t> dans les associations sportives</a:t>
            </a:r>
            <a:endParaRPr kumimoji="0" lang="fr-FR" sz="4353"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0376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4" name="Espace réservé du contenu 3"/>
          <p:cNvSpPr>
            <a:spLocks noGrp="1"/>
          </p:cNvSpPr>
          <p:nvPr>
            <p:ph sz="quarter" idx="13"/>
          </p:nvPr>
        </p:nvSpPr>
        <p:spPr>
          <a:xfrm>
            <a:off x="1230785" y="1356052"/>
            <a:ext cx="9587760" cy="4911755"/>
          </a:xfrm>
        </p:spPr>
        <p:txBody>
          <a:bodyPr>
            <a:normAutofit/>
          </a:bodyPr>
          <a:lstStyle/>
          <a:p>
            <a:r>
              <a:rPr lang="fr-FR" sz="2200" dirty="0"/>
              <a:t>Un bénévolat sportif majoritairement masculin</a:t>
            </a:r>
          </a:p>
          <a:p>
            <a:pPr lvl="1"/>
            <a:r>
              <a:rPr lang="fr-FR" dirty="0"/>
              <a:t>46 % de femmes bénévoles dans le sport (vs 55% dans les autres secteurs)</a:t>
            </a:r>
          </a:p>
          <a:p>
            <a:pPr lvl="1"/>
            <a:r>
              <a:rPr lang="fr-FR" dirty="0"/>
              <a:t>40 % de femmes responsables associatifs du secteur sport (vs 49 % des bénévoles simples).</a:t>
            </a:r>
          </a:p>
          <a:p>
            <a:endParaRPr lang="fr-FR" dirty="0"/>
          </a:p>
          <a:p>
            <a:r>
              <a:rPr lang="fr-FR" sz="2200" dirty="0"/>
              <a:t>Des instances dirigeantes très peu paritaires</a:t>
            </a:r>
          </a:p>
          <a:p>
            <a:pPr lvl="1"/>
            <a:r>
              <a:rPr lang="fr-FR" dirty="0"/>
              <a:t>En 2018, 24 % des femmes à la présidence des association sportives (vs 35 % sur l’ensemble des secteurs)</a:t>
            </a:r>
          </a:p>
          <a:p>
            <a:pPr lvl="1"/>
            <a:r>
              <a:rPr lang="fr-FR" dirty="0"/>
              <a:t>40 % de femmes trésorières (vs 48 % sur l’ensemble des secteurs)</a:t>
            </a:r>
          </a:p>
          <a:p>
            <a:pPr lvl="1"/>
            <a:r>
              <a:rPr lang="fr-FR" dirty="0"/>
              <a:t>48 % de femmes secrétaires (vs 60 % sur l’ensemble des secteurs)</a:t>
            </a:r>
          </a:p>
          <a:p>
            <a:pPr lvl="1"/>
            <a:endParaRPr lang="fr-FR" dirty="0"/>
          </a:p>
          <a:p>
            <a:r>
              <a:rPr lang="fr-FR" sz="2200" dirty="0"/>
              <a:t>Sur les 120 fédérations sportives agréées par le MSJOP : 20 femmes présidentes</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21</a:t>
            </a:fld>
            <a:endParaRPr lang="fr-FR" dirty="0"/>
          </a:p>
        </p:txBody>
      </p:sp>
      <p:sp>
        <p:nvSpPr>
          <p:cNvPr id="6" name="Titre 5"/>
          <p:cNvSpPr>
            <a:spLocks noGrp="1"/>
          </p:cNvSpPr>
          <p:nvPr>
            <p:ph type="ctrTitle"/>
          </p:nvPr>
        </p:nvSpPr>
        <p:spPr>
          <a:xfrm>
            <a:off x="1487177" y="36955"/>
            <a:ext cx="9331367" cy="939058"/>
          </a:xfrm>
        </p:spPr>
        <p:txBody>
          <a:bodyPr/>
          <a:lstStyle/>
          <a:p>
            <a:r>
              <a:rPr lang="fr-FR" b="1" dirty="0"/>
              <a:t>LE bénévolat, Miroir grossissant des différences de pratique</a:t>
            </a:r>
            <a:r>
              <a:rPr lang="fr-FR" dirty="0"/>
              <a:t>	</a:t>
            </a:r>
          </a:p>
        </p:txBody>
      </p:sp>
      <p:sp>
        <p:nvSpPr>
          <p:cNvPr id="7" name="Rectangle 6"/>
          <p:cNvSpPr/>
          <p:nvPr/>
        </p:nvSpPr>
        <p:spPr>
          <a:xfrm>
            <a:off x="152717" y="6207301"/>
            <a:ext cx="8780267" cy="400110"/>
          </a:xfrm>
          <a:prstGeom prst="rect">
            <a:avLst/>
          </a:prstGeom>
        </p:spPr>
        <p:txBody>
          <a:bodyPr wrap="square">
            <a:spAutoFit/>
          </a:bodyPr>
          <a:lstStyle/>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INJEP, enquête nationale sur l’engagement associatif et les dons (2021). Champ : France (y compris DOM), personnes de 16 ans ou plus.  Source : INSEE, enquête sur la situation des associations en 2018. Champ : associations loi 1901 en France.</a:t>
            </a:r>
          </a:p>
        </p:txBody>
      </p:sp>
    </p:spTree>
    <p:extLst>
      <p:ext uri="{BB962C8B-B14F-4D97-AF65-F5344CB8AC3E}">
        <p14:creationId xmlns:p14="http://schemas.microsoft.com/office/powerpoint/2010/main" val="117373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3" name="Espace réservé du pied de page 2"/>
          <p:cNvSpPr>
            <a:spLocks noGrp="1"/>
          </p:cNvSpPr>
          <p:nvPr>
            <p:ph type="ftr" sz="quarter" idx="11"/>
          </p:nvPr>
        </p:nvSpPr>
        <p:spPr/>
        <p:txBody>
          <a:bodyPr/>
          <a:lstStyle/>
          <a:p>
            <a:r>
              <a:rPr lang="fr-FR"/>
              <a:t>Pied de page</a:t>
            </a:r>
            <a:endParaRPr lang="fr-FR" dirty="0"/>
          </a:p>
        </p:txBody>
      </p:sp>
      <p:sp>
        <p:nvSpPr>
          <p:cNvPr id="4" name="Espace réservé du contenu 3"/>
          <p:cNvSpPr>
            <a:spLocks noGrp="1"/>
          </p:cNvSpPr>
          <p:nvPr>
            <p:ph sz="quarter" idx="13"/>
          </p:nvPr>
        </p:nvSpPr>
        <p:spPr/>
        <p:txBody>
          <a:bodyPr vert="horz" lIns="91440" tIns="45720" rIns="91440" bIns="45720" rtlCol="0" anchor="t">
            <a:normAutofit fontScale="85000" lnSpcReduction="20000"/>
          </a:bodyPr>
          <a:lstStyle/>
          <a:p>
            <a:pPr marL="426085" indent="-414020"/>
            <a:r>
              <a:rPr lang="fr-FR" sz="2400"/>
              <a:t>En Nouvelle Aquitaine 58 % femmes pratiquent une APS en moyenne une fois </a:t>
            </a:r>
            <a:r>
              <a:rPr lang="fr-FR" sz="2400" dirty="0"/>
              <a:t>par semaine </a:t>
            </a:r>
            <a:endParaRPr lang="fr-FR"/>
          </a:p>
          <a:p>
            <a:pPr marL="840105" lvl="1" indent="-414020"/>
            <a:r>
              <a:rPr lang="fr-FR" sz="1900"/>
              <a:t>C’est 15 points de moins que les hommes </a:t>
            </a:r>
          </a:p>
          <a:p>
            <a:pPr marL="840105" lvl="1" indent="-414020"/>
            <a:r>
              <a:rPr lang="fr-FR" dirty="0"/>
              <a:t>Cet écart se construit très jeune et se poursuit tout au long de la vie</a:t>
            </a:r>
          </a:p>
          <a:p>
            <a:pPr marL="840105" lvl="1" indent="-414020"/>
            <a:r>
              <a:rPr lang="fr-FR" dirty="0"/>
              <a:t>Un effet territorial marqué en Nouvelle Aquitaine</a:t>
            </a:r>
          </a:p>
          <a:p>
            <a:pPr marL="840105" lvl="1" indent="-414020"/>
            <a:endParaRPr lang="fr-FR" dirty="0"/>
          </a:p>
          <a:p>
            <a:pPr marL="426085" indent="-414020"/>
            <a:r>
              <a:rPr lang="fr-FR" sz="2400" dirty="0"/>
              <a:t>Les femmes pratiquent le plus souvent des activités de la gymnastique et de la forme, la danse</a:t>
            </a:r>
          </a:p>
          <a:p>
            <a:pPr marL="840105" lvl="1" indent="-414020"/>
            <a:r>
              <a:rPr lang="fr-FR" sz="1900" dirty="0"/>
              <a:t>La construction des stéréotypes de genre semble très précoce</a:t>
            </a:r>
          </a:p>
          <a:p>
            <a:pPr marL="840105" lvl="1" indent="-414020"/>
            <a:r>
              <a:rPr lang="fr-FR" sz="1900" dirty="0"/>
              <a:t>Seules 10 fédérations sportives délégataires ont un taux de féminisation supérieur à 50 % </a:t>
            </a:r>
          </a:p>
          <a:p>
            <a:pPr marL="426085" lvl="1" indent="0">
              <a:buNone/>
            </a:pPr>
            <a:endParaRPr lang="fr-FR" dirty="0"/>
          </a:p>
          <a:p>
            <a:pPr marL="426085" indent="-414020"/>
            <a:r>
              <a:rPr lang="fr-FR" sz="2357" b="1" spc="-41" dirty="0">
                <a:solidFill>
                  <a:schemeClr val="bg1">
                    <a:lumMod val="50000"/>
                  </a:schemeClr>
                </a:solidFill>
                <a:latin typeface="Raleway"/>
              </a:rPr>
              <a:t>Des ressorts et des freins spécifiques </a:t>
            </a:r>
          </a:p>
          <a:p>
            <a:pPr marL="840105" lvl="1" indent="-414020"/>
            <a:r>
              <a:rPr lang="fr-FR" sz="1900" dirty="0"/>
              <a:t>Les femmes ont une approche moins compétitive et plus instrumentales du sport </a:t>
            </a:r>
          </a:p>
          <a:p>
            <a:pPr marL="840105" lvl="1" indent="-414020"/>
            <a:r>
              <a:rPr lang="fr-FR" sz="1900" dirty="0"/>
              <a:t>Elles rencontrent des freins spécifiques liés à l’expérience même de la pratique, aux contraintes familiales, à la santé et à l’offre proposée.</a:t>
            </a:r>
          </a:p>
          <a:p>
            <a:pPr marL="426085" indent="-414020"/>
            <a:endParaRPr lang="fr-FR" sz="2357" b="1" spc="-41" dirty="0">
              <a:solidFill>
                <a:schemeClr val="bg1">
                  <a:lumMod val="50000"/>
                </a:schemeClr>
              </a:solidFill>
              <a:latin typeface="Raleway"/>
            </a:endParaRPr>
          </a:p>
          <a:p>
            <a:pPr marL="426085" indent="-414020"/>
            <a:r>
              <a:rPr lang="fr-FR" sz="2357" b="1" spc="-41" dirty="0">
                <a:solidFill>
                  <a:schemeClr val="bg1">
                    <a:lumMod val="50000"/>
                  </a:schemeClr>
                </a:solidFill>
                <a:latin typeface="Raleway"/>
              </a:rPr>
              <a:t>Le cadre de la pratique en associative sportive reste très masculin</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22</a:t>
            </a:fld>
            <a:endParaRPr lang="fr-FR" dirty="0"/>
          </a:p>
        </p:txBody>
      </p:sp>
      <p:sp>
        <p:nvSpPr>
          <p:cNvPr id="6" name="Titre 5"/>
          <p:cNvSpPr>
            <a:spLocks noGrp="1"/>
          </p:cNvSpPr>
          <p:nvPr>
            <p:ph type="ctrTitle"/>
          </p:nvPr>
        </p:nvSpPr>
        <p:spPr/>
        <p:txBody>
          <a:bodyPr/>
          <a:lstStyle/>
          <a:p>
            <a:r>
              <a:rPr lang="fr-FR" b="1" dirty="0"/>
              <a:t>principaux messages</a:t>
            </a:r>
            <a:r>
              <a:rPr lang="fr-FR" dirty="0"/>
              <a:t>	</a:t>
            </a:r>
          </a:p>
        </p:txBody>
      </p:sp>
    </p:spTree>
    <p:extLst>
      <p:ext uri="{BB962C8B-B14F-4D97-AF65-F5344CB8AC3E}">
        <p14:creationId xmlns:p14="http://schemas.microsoft.com/office/powerpoint/2010/main" val="215499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p:txBody>
          <a:bodyPr/>
          <a:lstStyle/>
          <a:p>
            <a:pPr marL="11516">
              <a:spcBef>
                <a:spcPts val="41"/>
              </a:spcBef>
            </a:pPr>
            <a:fld id="{8AA194CF-8ADC-4607-B965-71487CC82855}" type="datetime1">
              <a:rPr lang="fr-FR" spc="5" smtClean="0"/>
              <a:pPr marL="11516">
                <a:spcBef>
                  <a:spcPts val="41"/>
                </a:spcBef>
              </a:pPr>
              <a:t>12/03/2024</a:t>
            </a:fld>
            <a:endParaRPr lang="fr-FR" spc="5" dirty="0"/>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23</a:t>
            </a:fld>
            <a:endParaRPr lang="fr-FR" dirty="0"/>
          </a:p>
        </p:txBody>
      </p:sp>
      <p:grpSp>
        <p:nvGrpSpPr>
          <p:cNvPr id="11" name="Groupe 10"/>
          <p:cNvGrpSpPr/>
          <p:nvPr/>
        </p:nvGrpSpPr>
        <p:grpSpPr>
          <a:xfrm>
            <a:off x="301480" y="1807064"/>
            <a:ext cx="11683790" cy="4467911"/>
            <a:chOff x="92946" y="1754252"/>
            <a:chExt cx="11683790" cy="4467911"/>
          </a:xfrm>
        </p:grpSpPr>
        <p:pic>
          <p:nvPicPr>
            <p:cNvPr id="7" name="Image 6"/>
            <p:cNvPicPr>
              <a:picLocks noChangeAspect="1"/>
            </p:cNvPicPr>
            <p:nvPr/>
          </p:nvPicPr>
          <p:blipFill>
            <a:blip r:embed="rId2"/>
            <a:stretch>
              <a:fillRect/>
            </a:stretch>
          </p:blipFill>
          <p:spPr>
            <a:xfrm>
              <a:off x="92946" y="1796906"/>
              <a:ext cx="2498066" cy="3581351"/>
            </a:xfrm>
            <a:prstGeom prst="rect">
              <a:avLst/>
            </a:prstGeom>
          </p:spPr>
        </p:pic>
        <p:pic>
          <p:nvPicPr>
            <p:cNvPr id="8" name="Image 7"/>
            <p:cNvPicPr>
              <a:picLocks noChangeAspect="1"/>
            </p:cNvPicPr>
            <p:nvPr/>
          </p:nvPicPr>
          <p:blipFill>
            <a:blip r:embed="rId3"/>
            <a:stretch>
              <a:fillRect/>
            </a:stretch>
          </p:blipFill>
          <p:spPr>
            <a:xfrm>
              <a:off x="2912631" y="1770784"/>
              <a:ext cx="2198912" cy="3088003"/>
            </a:xfrm>
            <a:prstGeom prst="rect">
              <a:avLst/>
            </a:prstGeom>
          </p:spPr>
        </p:pic>
        <p:pic>
          <p:nvPicPr>
            <p:cNvPr id="9" name="Image 8"/>
            <p:cNvPicPr>
              <a:picLocks noChangeAspect="1"/>
            </p:cNvPicPr>
            <p:nvPr/>
          </p:nvPicPr>
          <p:blipFill>
            <a:blip r:embed="rId4"/>
            <a:stretch>
              <a:fillRect/>
            </a:stretch>
          </p:blipFill>
          <p:spPr>
            <a:xfrm>
              <a:off x="8473825" y="1754252"/>
              <a:ext cx="2176463" cy="3090245"/>
            </a:xfrm>
            <a:prstGeom prst="rect">
              <a:avLst/>
            </a:prstGeom>
          </p:spPr>
        </p:pic>
        <p:pic>
          <p:nvPicPr>
            <p:cNvPr id="10" name="Image 9"/>
            <p:cNvPicPr>
              <a:picLocks noChangeAspect="1"/>
            </p:cNvPicPr>
            <p:nvPr/>
          </p:nvPicPr>
          <p:blipFill>
            <a:blip r:embed="rId5"/>
            <a:stretch>
              <a:fillRect/>
            </a:stretch>
          </p:blipFill>
          <p:spPr>
            <a:xfrm>
              <a:off x="9509962" y="3038716"/>
              <a:ext cx="2266774" cy="3183447"/>
            </a:xfrm>
            <a:prstGeom prst="rect">
              <a:avLst/>
            </a:prstGeom>
          </p:spPr>
        </p:pic>
        <p:pic>
          <p:nvPicPr>
            <p:cNvPr id="13" name="Image 12"/>
            <p:cNvPicPr>
              <a:picLocks noChangeAspect="1"/>
            </p:cNvPicPr>
            <p:nvPr/>
          </p:nvPicPr>
          <p:blipFill>
            <a:blip r:embed="rId6"/>
            <a:stretch>
              <a:fillRect/>
            </a:stretch>
          </p:blipFill>
          <p:spPr>
            <a:xfrm>
              <a:off x="5478796" y="1754252"/>
              <a:ext cx="2435591" cy="3501163"/>
            </a:xfrm>
            <a:prstGeom prst="rect">
              <a:avLst/>
            </a:prstGeom>
          </p:spPr>
        </p:pic>
        <p:pic>
          <p:nvPicPr>
            <p:cNvPr id="14" name="Image 13"/>
            <p:cNvPicPr>
              <a:picLocks noChangeAspect="1"/>
            </p:cNvPicPr>
            <p:nvPr/>
          </p:nvPicPr>
          <p:blipFill>
            <a:blip r:embed="rId7"/>
            <a:stretch>
              <a:fillRect/>
            </a:stretch>
          </p:blipFill>
          <p:spPr>
            <a:xfrm>
              <a:off x="6535399" y="3384300"/>
              <a:ext cx="1885950" cy="2676525"/>
            </a:xfrm>
            <a:prstGeom prst="rect">
              <a:avLst/>
            </a:prstGeom>
          </p:spPr>
        </p:pic>
        <p:pic>
          <p:nvPicPr>
            <p:cNvPr id="15" name="Image 14"/>
            <p:cNvPicPr>
              <a:picLocks noChangeAspect="1"/>
            </p:cNvPicPr>
            <p:nvPr/>
          </p:nvPicPr>
          <p:blipFill>
            <a:blip r:embed="rId8"/>
            <a:stretch>
              <a:fillRect/>
            </a:stretch>
          </p:blipFill>
          <p:spPr>
            <a:xfrm>
              <a:off x="1948777" y="3357899"/>
              <a:ext cx="2128950" cy="2545080"/>
            </a:xfrm>
            <a:prstGeom prst="rect">
              <a:avLst/>
            </a:prstGeom>
          </p:spPr>
        </p:pic>
      </p:grpSp>
      <p:sp>
        <p:nvSpPr>
          <p:cNvPr id="12" name="Rectangle 11"/>
          <p:cNvSpPr/>
          <p:nvPr/>
        </p:nvSpPr>
        <p:spPr>
          <a:xfrm>
            <a:off x="3202150" y="1096097"/>
            <a:ext cx="6075200" cy="400110"/>
          </a:xfrm>
          <a:prstGeom prst="rect">
            <a:avLst/>
          </a:prstGeom>
        </p:spPr>
        <p:txBody>
          <a:bodyPr wrap="square">
            <a:spAutoFit/>
          </a:bodyPr>
          <a:lstStyle/>
          <a:p>
            <a:r>
              <a:rPr lang="fr-FR" sz="2000" b="1" dirty="0">
                <a:latin typeface="+mj-lt"/>
              </a:rPr>
              <a:t>Retrouvez toutes nos publications sur injep.fr !</a:t>
            </a:r>
          </a:p>
        </p:txBody>
      </p:sp>
      <p:sp>
        <p:nvSpPr>
          <p:cNvPr id="16" name="Rectangle 15"/>
          <p:cNvSpPr/>
          <p:nvPr/>
        </p:nvSpPr>
        <p:spPr>
          <a:xfrm>
            <a:off x="301480" y="6074920"/>
            <a:ext cx="6075200" cy="707886"/>
          </a:xfrm>
          <a:prstGeom prst="rect">
            <a:avLst/>
          </a:prstGeom>
        </p:spPr>
        <p:txBody>
          <a:bodyPr wrap="square">
            <a:spAutoFit/>
          </a:bodyPr>
          <a:lstStyle/>
          <a:p>
            <a:r>
              <a:rPr lang="fr-FR" sz="2000" b="1" dirty="0">
                <a:latin typeface="+mj-lt"/>
              </a:rPr>
              <a:t>Suivez nous sur </a:t>
            </a:r>
            <a:r>
              <a:rPr lang="fr-FR" sz="2000" b="1" dirty="0" err="1">
                <a:latin typeface="+mj-lt"/>
              </a:rPr>
              <a:t>Linkedin</a:t>
            </a:r>
            <a:r>
              <a:rPr lang="fr-FR" sz="2000" b="1" dirty="0">
                <a:latin typeface="+mj-lt"/>
              </a:rPr>
              <a:t>, Facebook, X</a:t>
            </a:r>
          </a:p>
          <a:p>
            <a:r>
              <a:rPr lang="fr-FR" sz="2000" b="1" dirty="0">
                <a:latin typeface="+mj-lt"/>
              </a:rPr>
              <a:t>Abonnez-vous à nos newsletters ! </a:t>
            </a:r>
          </a:p>
        </p:txBody>
      </p:sp>
    </p:spTree>
    <p:extLst>
      <p:ext uri="{BB962C8B-B14F-4D97-AF65-F5344CB8AC3E}">
        <p14:creationId xmlns:p14="http://schemas.microsoft.com/office/powerpoint/2010/main" val="270344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1230784" y="1574800"/>
            <a:ext cx="9939240" cy="4467412"/>
          </a:xfrm>
        </p:spPr>
        <p:txBody>
          <a:bodyPr>
            <a:normAutofit/>
          </a:bodyPr>
          <a:lstStyle/>
          <a:p>
            <a:endParaRPr lang="fr-FR" sz="2400" b="0" dirty="0">
              <a:solidFill>
                <a:schemeClr val="tx1"/>
              </a:solidFill>
            </a:endParaRPr>
          </a:p>
          <a:p>
            <a:r>
              <a:rPr lang="fr-FR" sz="2400" b="0" dirty="0"/>
              <a:t>Niveaux de pratique sportives des femmes en France et en Nouvelle Aquitaine</a:t>
            </a:r>
          </a:p>
          <a:p>
            <a:endParaRPr lang="fr-FR" sz="2400" b="0" dirty="0"/>
          </a:p>
          <a:p>
            <a:r>
              <a:rPr lang="fr-FR" sz="2400" b="0" dirty="0"/>
              <a:t>Disciplines pratiquées et modalités de pratiques</a:t>
            </a:r>
          </a:p>
          <a:p>
            <a:endParaRPr lang="fr-FR" sz="2400" b="0" dirty="0"/>
          </a:p>
          <a:p>
            <a:r>
              <a:rPr lang="fr-FR" sz="2400" b="0" dirty="0"/>
              <a:t>Ressorts de la pratique et de la non pratique des femmes</a:t>
            </a:r>
          </a:p>
          <a:p>
            <a:endParaRPr lang="fr-FR" sz="2400" b="0" dirty="0"/>
          </a:p>
          <a:p>
            <a:r>
              <a:rPr lang="fr-FR" sz="2400" b="0" dirty="0"/>
              <a:t>Les associations sportives, miroir grossissant des inégalités de genre</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3</a:t>
            </a:fld>
            <a:endParaRPr lang="fr-FR" dirty="0"/>
          </a:p>
        </p:txBody>
      </p:sp>
      <p:sp>
        <p:nvSpPr>
          <p:cNvPr id="6" name="Titre 5"/>
          <p:cNvSpPr>
            <a:spLocks noGrp="1"/>
          </p:cNvSpPr>
          <p:nvPr>
            <p:ph type="ctrTitle"/>
          </p:nvPr>
        </p:nvSpPr>
        <p:spPr/>
        <p:txBody>
          <a:bodyPr/>
          <a:lstStyle/>
          <a:p>
            <a:r>
              <a:rPr lang="fr-FR" b="1" dirty="0"/>
              <a:t>Déroulé</a:t>
            </a:r>
          </a:p>
        </p:txBody>
      </p:sp>
    </p:spTree>
    <p:extLst>
      <p:ext uri="{BB962C8B-B14F-4D97-AF65-F5344CB8AC3E}">
        <p14:creationId xmlns:p14="http://schemas.microsoft.com/office/powerpoint/2010/main" val="386103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1230784" y="1574800"/>
            <a:ext cx="9939240" cy="4467412"/>
          </a:xfrm>
        </p:spPr>
        <p:txBody>
          <a:bodyPr>
            <a:normAutofit fontScale="92500" lnSpcReduction="20000"/>
          </a:bodyPr>
          <a:lstStyle/>
          <a:p>
            <a:r>
              <a:rPr lang="fr-FR" sz="2600" b="0" dirty="0"/>
              <a:t>Approche de la pratique sportive comme une activité de loisirs, pratique culturelle</a:t>
            </a:r>
          </a:p>
          <a:p>
            <a:endParaRPr lang="fr-FR" sz="2600" b="0" dirty="0"/>
          </a:p>
          <a:p>
            <a:r>
              <a:rPr lang="fr-FR" sz="2600" b="0" dirty="0"/>
              <a:t>Définitions </a:t>
            </a:r>
          </a:p>
          <a:p>
            <a:pPr lvl="1"/>
            <a:r>
              <a:rPr lang="fr-FR" sz="2219" b="0" dirty="0">
                <a:solidFill>
                  <a:schemeClr val="tx1"/>
                </a:solidFill>
              </a:rPr>
              <a:t>Sportif régulier/pratiquant régulier : en moyenne une séance d’activité physique et sportive (APS) par semaine au cours des 12 derniers mois (52 ou plus) </a:t>
            </a:r>
          </a:p>
          <a:p>
            <a:endParaRPr lang="fr-FR" sz="2400" b="0" dirty="0">
              <a:solidFill>
                <a:schemeClr val="tx1"/>
              </a:solidFill>
            </a:endParaRPr>
          </a:p>
          <a:p>
            <a:pPr lvl="1"/>
            <a:r>
              <a:rPr lang="fr-FR" sz="2219" b="0" dirty="0">
                <a:solidFill>
                  <a:schemeClr val="tx1"/>
                </a:solidFill>
              </a:rPr>
              <a:t>Pratiquant occasionnel : moins de 52 séances d’APS au cours des 12 derniers mois </a:t>
            </a:r>
          </a:p>
          <a:p>
            <a:endParaRPr lang="fr-FR" sz="2400" b="0" i="1" dirty="0">
              <a:solidFill>
                <a:schemeClr val="tx1"/>
              </a:solidFill>
            </a:endParaRPr>
          </a:p>
          <a:p>
            <a:pPr lvl="1"/>
            <a:r>
              <a:rPr lang="fr-FR" sz="2219" b="0" dirty="0">
                <a:solidFill>
                  <a:schemeClr val="tx1"/>
                </a:solidFill>
              </a:rPr>
              <a:t>Licence annuelle : délivrée par un club affilié à une des 120 fédérations sportives agréées par le MSJOP </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4</a:t>
            </a:fld>
            <a:endParaRPr lang="fr-FR" dirty="0"/>
          </a:p>
        </p:txBody>
      </p:sp>
      <p:sp>
        <p:nvSpPr>
          <p:cNvPr id="6" name="Titre 5"/>
          <p:cNvSpPr>
            <a:spLocks noGrp="1"/>
          </p:cNvSpPr>
          <p:nvPr>
            <p:ph type="ctrTitle"/>
          </p:nvPr>
        </p:nvSpPr>
        <p:spPr/>
        <p:txBody>
          <a:bodyPr/>
          <a:lstStyle/>
          <a:p>
            <a:r>
              <a:rPr lang="fr-FR" b="1" dirty="0"/>
              <a:t>Préalable </a:t>
            </a:r>
          </a:p>
        </p:txBody>
      </p:sp>
    </p:spTree>
    <p:extLst>
      <p:ext uri="{BB962C8B-B14F-4D97-AF65-F5344CB8AC3E}">
        <p14:creationId xmlns:p14="http://schemas.microsoft.com/office/powerpoint/2010/main" val="160427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143864" y="1129251"/>
            <a:ext cx="5775673" cy="4869917"/>
          </a:xfrm>
        </p:spPr>
        <p:txBody>
          <a:bodyPr>
            <a:normAutofit/>
          </a:bodyPr>
          <a:lstStyle/>
          <a:p>
            <a:r>
              <a:rPr lang="fr-FR" sz="2200" b="0" dirty="0"/>
              <a:t>65% de sportifs réguliers de 15 ans ou plus</a:t>
            </a:r>
          </a:p>
        </p:txBody>
      </p:sp>
      <p:sp>
        <p:nvSpPr>
          <p:cNvPr id="5" name="Espace réservé du numéro de diapositive 4"/>
          <p:cNvSpPr>
            <a:spLocks noGrp="1"/>
          </p:cNvSpPr>
          <p:nvPr>
            <p:ph type="sldNum" sz="quarter" idx="12"/>
          </p:nvPr>
        </p:nvSpPr>
        <p:spPr/>
        <p:txBody>
          <a:bodyPr/>
          <a:lstStyle/>
          <a:p>
            <a:fld id="{07B2845A-0C9F-40D6-BB29-179AF13C3763}" type="slidenum">
              <a:rPr lang="fr-FR" smtClean="0"/>
              <a:pPr/>
              <a:t>5</a:t>
            </a:fld>
            <a:endParaRPr lang="fr-FR" dirty="0"/>
          </a:p>
        </p:txBody>
      </p:sp>
      <p:sp>
        <p:nvSpPr>
          <p:cNvPr id="6" name="Titre 5"/>
          <p:cNvSpPr>
            <a:spLocks noGrp="1"/>
          </p:cNvSpPr>
          <p:nvPr>
            <p:ph type="ctrTitle"/>
          </p:nvPr>
        </p:nvSpPr>
        <p:spPr/>
        <p:txBody>
          <a:bodyPr/>
          <a:lstStyle/>
          <a:p>
            <a:r>
              <a:rPr lang="fr-FR" b="1" dirty="0"/>
              <a:t>La pratique sportive en Nouvelle Aquitaine</a:t>
            </a:r>
          </a:p>
        </p:txBody>
      </p:sp>
      <p:pic>
        <p:nvPicPr>
          <p:cNvPr id="7" name="Image5"/>
          <p:cNvPicPr/>
          <p:nvPr/>
        </p:nvPicPr>
        <p:blipFill>
          <a:blip r:embed="rId3">
            <a:lum/>
            <a:alphaModFix/>
          </a:blip>
          <a:srcRect/>
          <a:stretch>
            <a:fillRect/>
          </a:stretch>
        </p:blipFill>
        <p:spPr>
          <a:xfrm>
            <a:off x="131028" y="2257748"/>
            <a:ext cx="5925185" cy="3894658"/>
          </a:xfrm>
          <a:prstGeom prst="rect">
            <a:avLst/>
          </a:prstGeom>
          <a:noFill/>
          <a:ln>
            <a:noFill/>
            <a:prstDash/>
          </a:ln>
        </p:spPr>
      </p:pic>
      <p:sp>
        <p:nvSpPr>
          <p:cNvPr id="2" name="Rectangle 1"/>
          <p:cNvSpPr/>
          <p:nvPr/>
        </p:nvSpPr>
        <p:spPr>
          <a:xfrm>
            <a:off x="214912" y="1729032"/>
            <a:ext cx="7064274" cy="415498"/>
          </a:xfrm>
          <a:prstGeom prst="rect">
            <a:avLst/>
          </a:prstGeom>
        </p:spPr>
        <p:txBody>
          <a:bodyPr wrap="square">
            <a:spAutoFit/>
          </a:bodyPr>
          <a:lstStyle/>
          <a:p>
            <a:pPr>
              <a:lnSpc>
                <a:spcPct val="150000"/>
              </a:lnSpc>
              <a:spcAft>
                <a:spcPts val="0"/>
              </a:spcAft>
            </a:pPr>
            <a:r>
              <a:rPr lang="fr-FR" sz="1400" b="1" kern="150" dirty="0">
                <a:solidFill>
                  <a:srgbClr val="2A6099"/>
                </a:solidFill>
                <a:latin typeface="Arial" panose="020B0604020202020204" pitchFamily="34" charset="0"/>
                <a:ea typeface="SimSun" panose="02010600030101010101" pitchFamily="2" charset="-122"/>
                <a:cs typeface="Tahoma" panose="020B0604030504040204" pitchFamily="34" charset="0"/>
              </a:rPr>
              <a:t>Taux de pratique sportive régulière et occasionnelle en 2020</a:t>
            </a:r>
            <a:endParaRPr lang="fr-FR" sz="2000" kern="150" dirty="0">
              <a:solidFill>
                <a:srgbClr val="000000"/>
              </a:solidFill>
              <a:effectLst/>
              <a:latin typeface="Liberation Serif"/>
              <a:ea typeface="SimSun" panose="02010600030101010101" pitchFamily="2" charset="-122"/>
              <a:cs typeface="Tahoma" panose="020B0604030504040204" pitchFamily="34" charset="0"/>
            </a:endParaRPr>
          </a:p>
        </p:txBody>
      </p:sp>
      <p:sp>
        <p:nvSpPr>
          <p:cNvPr id="3" name="Rectangle 2"/>
          <p:cNvSpPr/>
          <p:nvPr/>
        </p:nvSpPr>
        <p:spPr>
          <a:xfrm>
            <a:off x="131028" y="5896198"/>
            <a:ext cx="5899514" cy="961802"/>
          </a:xfrm>
          <a:prstGeom prst="rect">
            <a:avLst/>
          </a:prstGeom>
        </p:spPr>
        <p:txBody>
          <a:bodyPr wrap="square">
            <a:spAutoFit/>
          </a:bodyPr>
          <a:lstStyle/>
          <a:p>
            <a:pPr>
              <a:spcAft>
                <a:spcPts val="0"/>
              </a:spcAft>
            </a:pPr>
            <a:endParaRPr lang="fr-FR" sz="1000" i="1" kern="150" dirty="0">
              <a:solidFill>
                <a:srgbClr val="000000"/>
              </a:solidFill>
              <a:latin typeface="+mj-lt"/>
              <a:ea typeface="SimSun" panose="02010600030101010101" pitchFamily="2" charset="-122"/>
              <a:cs typeface="Tahoma" panose="020B0604030504040204" pitchFamily="34" charset="0"/>
            </a:endParaRP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pratiquants réguliers ou occasionnels âgées de 15 ans ou plus, hors balade, baignade, relaxation et échec.</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 - INJEP, enquête nationale sur les pratiques physiques et sportives 2020.</a:t>
            </a:r>
          </a:p>
          <a:p>
            <a:pPr>
              <a:lnSpc>
                <a:spcPct val="150000"/>
              </a:lnSpc>
              <a:spcAft>
                <a:spcPts val="0"/>
              </a:spcAft>
            </a:pPr>
            <a:r>
              <a:rPr lang="fr-FR" sz="1100" kern="150" dirty="0">
                <a:solidFill>
                  <a:srgbClr val="000000"/>
                </a:solidFill>
                <a:latin typeface="Arial" panose="020B0604020202020204" pitchFamily="34" charset="0"/>
                <a:ea typeface="SimSun" panose="02010600030101010101" pitchFamily="2" charset="-122"/>
                <a:cs typeface="Tahoma" panose="020B0604030504040204" pitchFamily="34" charset="0"/>
              </a:rPr>
              <a:t> </a:t>
            </a:r>
            <a:endParaRPr lang="fr-FR" sz="1100" kern="150" dirty="0">
              <a:solidFill>
                <a:srgbClr val="000000"/>
              </a:solidFill>
              <a:effectLst/>
              <a:latin typeface="Liberation Serif"/>
              <a:ea typeface="SimSun" panose="02010600030101010101" pitchFamily="2" charset="-122"/>
              <a:cs typeface="Tahoma" panose="020B0604030504040204" pitchFamily="34" charset="0"/>
            </a:endParaRPr>
          </a:p>
        </p:txBody>
      </p:sp>
      <p:sp>
        <p:nvSpPr>
          <p:cNvPr id="8" name="Rectangle 7"/>
          <p:cNvSpPr/>
          <p:nvPr/>
        </p:nvSpPr>
        <p:spPr>
          <a:xfrm>
            <a:off x="783460" y="3714955"/>
            <a:ext cx="4496480" cy="34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2"/>
          <p:cNvSpPr>
            <a:spLocks noChangeArrowheads="1"/>
          </p:cNvSpPr>
          <p:nvPr/>
        </p:nvSpPr>
        <p:spPr bwMode="auto">
          <a:xfrm>
            <a:off x="6408915" y="1788046"/>
            <a:ext cx="57314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zh-CN" sz="1400" b="1" kern="150" dirty="0">
                <a:solidFill>
                  <a:srgbClr val="2A6099"/>
                </a:solidFill>
                <a:latin typeface="Arial" panose="020B0604020202020204" pitchFamily="34" charset="0"/>
                <a:ea typeface="SimSun" panose="02010600030101010101" pitchFamily="2" charset="-122"/>
                <a:cs typeface="Tahoma" panose="020B0604030504040204" pitchFamily="34" charset="0"/>
              </a:rPr>
              <a:t>Nombre de licences des fédérations olympiques et nombre de licences pour 1 000 habitants en Nouvelle-Aquitaine selon le département en 2022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pic>
        <p:nvPicPr>
          <p:cNvPr id="1025" name="Imag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319" y="2478423"/>
            <a:ext cx="3638789" cy="32773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6232934" y="5798461"/>
            <a:ext cx="60873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000" b="0" i="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Champ : Fédérations sportives </a:t>
            </a:r>
            <a:r>
              <a:rPr kumimoji="0" lang="fr-FR" altLang="zh-CN" sz="1000" b="0" i="0" u="none" strike="noStrike" cap="none" normalizeH="0" baseline="0" dirty="0" err="1">
                <a:ln>
                  <a:noFill/>
                </a:ln>
                <a:solidFill>
                  <a:schemeClr val="tx1"/>
                </a:solidFill>
                <a:effectLst/>
                <a:latin typeface="+mj-lt"/>
                <a:ea typeface="NSimSun" panose="02010609030101010101" pitchFamily="49" charset="-122"/>
                <a:cs typeface="Arial" panose="020B0604020202020204" pitchFamily="34" charset="0"/>
              </a:rPr>
              <a:t>unisports</a:t>
            </a:r>
            <a:r>
              <a:rPr kumimoji="0" lang="fr-FR" altLang="zh-CN" sz="1000" b="0" i="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 olympiques et non-olympiques (hors FF échecs), agréées </a:t>
            </a: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par le ministère chargé des sports pour la saison 2021/2022 ou 2022.</a:t>
            </a:r>
            <a:endParaRPr kumimoji="0" lang="fr-FR" altLang="zh-CN" sz="1000" b="0" u="none" strike="noStrike" cap="none" normalizeH="0" baseline="0" dirty="0">
              <a:ln>
                <a:noFill/>
              </a:ln>
              <a:solidFill>
                <a:schemeClr val="tx1"/>
              </a:solidFill>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Sources : </a:t>
            </a:r>
            <a:r>
              <a:rPr kumimoji="0" lang="fr-FR" altLang="zh-CN" sz="1000" b="0" u="none" strike="noStrike" cap="none" normalizeH="0" baseline="0" dirty="0" err="1">
                <a:ln>
                  <a:noFill/>
                </a:ln>
                <a:solidFill>
                  <a:schemeClr val="tx1"/>
                </a:solidFill>
                <a:effectLst/>
                <a:latin typeface="+mj-lt"/>
                <a:ea typeface="NSimSun" panose="02010609030101010101" pitchFamily="49" charset="-122"/>
                <a:cs typeface="Arial" panose="020B0604020202020204" pitchFamily="34" charset="0"/>
              </a:rPr>
              <a:t>Injep-Medes</a:t>
            </a: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 Recensement des licences et clubs pour le ministère chargé des sports ; Insee, Estimations de population au 1er janvier 2022.</a:t>
            </a:r>
            <a:endParaRPr kumimoji="0" lang="fr-FR" altLang="zh-CN" sz="1000" b="0" u="none" strike="noStrike" cap="none" normalizeH="0" baseline="0" dirty="0">
              <a:ln>
                <a:noFill/>
              </a:ln>
              <a:solidFill>
                <a:schemeClr val="tx1"/>
              </a:solidFill>
              <a:effectLst/>
              <a:latin typeface="+mj-lt"/>
              <a:cs typeface="Arial" panose="020B0604020202020204" pitchFamily="34" charset="0"/>
            </a:endParaRPr>
          </a:p>
        </p:txBody>
      </p:sp>
      <p:sp>
        <p:nvSpPr>
          <p:cNvPr id="14" name="Espace réservé du contenu 3"/>
          <p:cNvSpPr txBox="1">
            <a:spLocks/>
          </p:cNvSpPr>
          <p:nvPr/>
        </p:nvSpPr>
        <p:spPr>
          <a:xfrm>
            <a:off x="6109093" y="1129250"/>
            <a:ext cx="5775673" cy="4869917"/>
          </a:xfrm>
          <a:prstGeom prst="rect">
            <a:avLst/>
          </a:prstGeom>
        </p:spPr>
        <p:txBody>
          <a:bodyPr vert="horz" lIns="91440" tIns="45720" rIns="91440" bIns="45720" rtlCol="0">
            <a:normAutofit/>
          </a:bodyPr>
          <a:lstStyle>
            <a:lvl1pPr marL="426105" indent="-414589" algn="l" defTabSz="829178" rtl="0" eaLnBrk="1" latinLnBrk="0" hangingPunct="1">
              <a:spcBef>
                <a:spcPct val="20000"/>
              </a:spcBef>
              <a:buClr>
                <a:srgbClr val="00B4A6"/>
              </a:buClr>
              <a:buSzPct val="150000"/>
              <a:buFont typeface="Wingdings" panose="05000000000000000000" pitchFamily="2" charset="2"/>
              <a:buChar char="§"/>
              <a:defRPr lang="fr-FR" sz="2176" b="1" kern="1200" spc="-41" dirty="0" smtClean="0">
                <a:solidFill>
                  <a:schemeClr val="bg1">
                    <a:lumMod val="50000"/>
                  </a:schemeClr>
                </a:solidFill>
                <a:latin typeface="Raleway"/>
                <a:ea typeface="+mn-ea"/>
                <a:cs typeface="Raleway"/>
              </a:defRPr>
            </a:lvl1pPr>
            <a:lvl2pPr marL="840694" indent="-414589" algn="l" defTabSz="829178" rtl="0" eaLnBrk="1" latinLnBrk="0" hangingPunct="1">
              <a:spcBef>
                <a:spcPct val="20000"/>
              </a:spcBef>
              <a:buSzPct val="125000"/>
              <a:buFont typeface="Raleway" panose="020B0003030101060003" pitchFamily="34" charset="0"/>
              <a:buChar char="-"/>
              <a:defRPr lang="fr-FR" sz="1995" kern="1200" spc="-36" dirty="0" smtClean="0">
                <a:solidFill>
                  <a:schemeClr val="tx1"/>
                </a:solidFill>
                <a:latin typeface="+mj-lt"/>
                <a:ea typeface="+mn-ea"/>
                <a:cs typeface="Raleway"/>
              </a:defRPr>
            </a:lvl2pPr>
            <a:lvl3pPr marL="1036472" indent="-207294" algn="l" defTabSz="829178" rtl="0" eaLnBrk="1" latinLnBrk="0" hangingPunct="1">
              <a:spcBef>
                <a:spcPct val="20000"/>
              </a:spcBef>
              <a:buFont typeface="Arial" panose="020B0604020202020204" pitchFamily="34" charset="0"/>
              <a:buChar char="•"/>
              <a:defRPr sz="1814" kern="1200">
                <a:solidFill>
                  <a:schemeClr val="tx1"/>
                </a:solidFill>
                <a:latin typeface="+mj-lt"/>
                <a:ea typeface="+mn-ea"/>
                <a:cs typeface="+mn-cs"/>
              </a:defRPr>
            </a:lvl3pPr>
            <a:lvl4pPr marL="1451061" indent="-207294" algn="l" defTabSz="829178" rtl="0" eaLnBrk="1" latinLnBrk="0" hangingPunct="1">
              <a:spcBef>
                <a:spcPct val="20000"/>
              </a:spcBef>
              <a:buFont typeface="Arial" panose="020B0604020202020204" pitchFamily="34" charset="0"/>
              <a:buChar char="–"/>
              <a:defRPr sz="1632" kern="1200">
                <a:solidFill>
                  <a:schemeClr val="tx1"/>
                </a:solidFill>
                <a:latin typeface="+mj-lt"/>
                <a:ea typeface="+mn-ea"/>
                <a:cs typeface="+mn-cs"/>
              </a:defRPr>
            </a:lvl4pPr>
            <a:lvl5pPr marL="1865650" indent="-207294" algn="l" defTabSz="829178" rtl="0" eaLnBrk="1" latinLnBrk="0" hangingPunct="1">
              <a:spcBef>
                <a:spcPct val="20000"/>
              </a:spcBef>
              <a:buFont typeface="Arial" panose="020B0604020202020204" pitchFamily="34" charset="0"/>
              <a:buChar char="»"/>
              <a:defRPr sz="1632" kern="1200">
                <a:solidFill>
                  <a:schemeClr val="tx1"/>
                </a:solidFill>
                <a:latin typeface="+mj-lt"/>
                <a:ea typeface="+mn-ea"/>
                <a:cs typeface="+mn-cs"/>
              </a:defRPr>
            </a:lvl5pPr>
            <a:lvl6pPr marL="2280239"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6pPr>
            <a:lvl7pPr marL="2694828"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7pPr>
            <a:lvl8pPr marL="3109417"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8pPr>
            <a:lvl9pPr marL="3524006" indent="-207294" algn="l" defTabSz="829178" rtl="0" eaLnBrk="1" latinLnBrk="0" hangingPunct="1">
              <a:spcBef>
                <a:spcPct val="20000"/>
              </a:spcBef>
              <a:buFont typeface="Arial" panose="020B0604020202020204" pitchFamily="34" charset="0"/>
              <a:buChar char="•"/>
              <a:defRPr sz="1814" kern="1200">
                <a:solidFill>
                  <a:schemeClr val="tx1"/>
                </a:solidFill>
                <a:latin typeface="+mn-lt"/>
                <a:ea typeface="+mn-ea"/>
                <a:cs typeface="+mn-cs"/>
              </a:defRPr>
            </a:lvl9pPr>
          </a:lstStyle>
          <a:p>
            <a:r>
              <a:rPr lang="fr-FR" sz="2200" b="0" dirty="0"/>
              <a:t>3</a:t>
            </a:r>
            <a:r>
              <a:rPr lang="fr-FR" sz="2200" b="0" baseline="30000" dirty="0"/>
              <a:t>e</a:t>
            </a:r>
            <a:r>
              <a:rPr lang="fr-FR" sz="2200" b="0" dirty="0"/>
              <a:t> région en terme de licences par habitant</a:t>
            </a:r>
          </a:p>
        </p:txBody>
      </p:sp>
    </p:spTree>
    <p:extLst>
      <p:ext uri="{BB962C8B-B14F-4D97-AF65-F5344CB8AC3E}">
        <p14:creationId xmlns:p14="http://schemas.microsoft.com/office/powerpoint/2010/main" val="67303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4A6">
            <a:alpha val="60000"/>
          </a:srgbClr>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7"/>
          </p:nvPr>
        </p:nvSpPr>
        <p:spPr/>
        <p:txBody>
          <a:body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88"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6</a:t>
            </a:fld>
            <a:endParaRPr kumimoji="0" lang="fr-FR" sz="10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oneTexte 3"/>
          <p:cNvSpPr txBox="1"/>
          <p:nvPr/>
        </p:nvSpPr>
        <p:spPr>
          <a:xfrm>
            <a:off x="1243569" y="2893967"/>
            <a:ext cx="9696786" cy="1432059"/>
          </a:xfrm>
          <a:prstGeom prst="rect">
            <a:avLst/>
          </a:prstGeom>
          <a:noFill/>
        </p:spPr>
        <p:txBody>
          <a:bodyPr wrap="square" rtlCol="0">
            <a:spAutoFit/>
          </a:body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fr-FR" sz="4353" b="0" i="0" u="none" strike="noStrike" kern="1200" cap="none" spc="0" normalizeH="0" noProof="0" dirty="0">
                <a:ln>
                  <a:noFill/>
                </a:ln>
                <a:solidFill>
                  <a:prstClr val="white"/>
                </a:solidFill>
                <a:effectLst/>
                <a:uLnTx/>
                <a:uFillTx/>
                <a:latin typeface="Calibri"/>
                <a:ea typeface="+mn-ea"/>
                <a:cs typeface="+mn-cs"/>
              </a:rPr>
              <a:t>Niveaux de pratique sportive des femmes en France et en </a:t>
            </a:r>
            <a:r>
              <a:rPr kumimoji="0" lang="fr-FR" sz="4353" b="0" i="0" u="none" strike="noStrike" kern="1200" cap="none" spc="0" normalizeH="0" noProof="0" dirty="0" err="1">
                <a:ln>
                  <a:noFill/>
                </a:ln>
                <a:solidFill>
                  <a:prstClr val="white"/>
                </a:solidFill>
                <a:effectLst/>
                <a:uLnTx/>
                <a:uFillTx/>
                <a:latin typeface="Calibri"/>
                <a:ea typeface="+mn-ea"/>
                <a:cs typeface="+mn-cs"/>
              </a:rPr>
              <a:t>Nouvell</a:t>
            </a:r>
            <a:r>
              <a:rPr lang="fr-FR" sz="4353" dirty="0">
                <a:solidFill>
                  <a:prstClr val="white"/>
                </a:solidFill>
                <a:latin typeface="Calibri"/>
              </a:rPr>
              <a:t>e Aquitaine</a:t>
            </a:r>
            <a:r>
              <a:rPr kumimoji="0" lang="fr-FR" sz="4353" b="0" i="0" u="none" strike="noStrike" kern="1200" cap="none" spc="0" normalizeH="0" noProof="0" dirty="0">
                <a:ln>
                  <a:noFill/>
                </a:ln>
                <a:solidFill>
                  <a:prstClr val="white"/>
                </a:solidFill>
                <a:effectLst/>
                <a:uLnTx/>
                <a:uFillTx/>
                <a:latin typeface="Calibri"/>
                <a:ea typeface="+mn-ea"/>
                <a:cs typeface="+mn-cs"/>
              </a:rPr>
              <a:t> </a:t>
            </a:r>
            <a:endParaRPr kumimoji="0" lang="fr-FR" sz="4353"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753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defTabSz="829178"/>
            <a:fld id="{07B2845A-0C9F-40D6-BB29-179AF13C3763}" type="slidenum">
              <a:rPr lang="fr-FR">
                <a:solidFill>
                  <a:prstClr val="black">
                    <a:tint val="75000"/>
                  </a:prstClr>
                </a:solidFill>
                <a:latin typeface="Calibri"/>
              </a:rPr>
              <a:pPr defTabSz="829178"/>
              <a:t>7</a:t>
            </a:fld>
            <a:endParaRPr lang="fr-FR" dirty="0">
              <a:solidFill>
                <a:prstClr val="black">
                  <a:tint val="75000"/>
                </a:prstClr>
              </a:solidFill>
              <a:latin typeface="Calibri"/>
            </a:endParaRPr>
          </a:p>
        </p:txBody>
      </p:sp>
      <p:sp>
        <p:nvSpPr>
          <p:cNvPr id="10" name="Titre 9"/>
          <p:cNvSpPr>
            <a:spLocks noGrp="1"/>
          </p:cNvSpPr>
          <p:nvPr>
            <p:ph type="ctrTitle"/>
          </p:nvPr>
        </p:nvSpPr>
        <p:spPr>
          <a:xfrm>
            <a:off x="1516017" y="0"/>
            <a:ext cx="8273442" cy="939058"/>
          </a:xfrm>
        </p:spPr>
        <p:txBody>
          <a:bodyPr>
            <a:noAutofit/>
          </a:bodyPr>
          <a:lstStyle/>
          <a:p>
            <a:r>
              <a:rPr lang="fr-FR" b="1" dirty="0"/>
              <a:t>LE Sport, une affaire D’hommes</a:t>
            </a:r>
          </a:p>
        </p:txBody>
      </p:sp>
      <p:sp>
        <p:nvSpPr>
          <p:cNvPr id="3" name="Rectangle 2"/>
          <p:cNvSpPr/>
          <p:nvPr/>
        </p:nvSpPr>
        <p:spPr>
          <a:xfrm>
            <a:off x="5416062" y="1560690"/>
            <a:ext cx="6775938" cy="4253472"/>
          </a:xfrm>
          <a:prstGeom prst="rect">
            <a:avLst/>
          </a:prstGeom>
        </p:spPr>
        <p:txBody>
          <a:bodyPr wrap="square">
            <a:spAutoFit/>
          </a:bodyPr>
          <a:lstStyle/>
          <a:p>
            <a:pPr marL="914400" lvl="1" indent="-457200" defTabSz="829178">
              <a:spcBef>
                <a:spcPct val="20000"/>
              </a:spcBef>
              <a:buClr>
                <a:srgbClr val="00B4A6"/>
              </a:buClr>
              <a:buSzPct val="150000"/>
              <a:buFont typeface="Wingdings" panose="05000000000000000000" pitchFamily="2" charset="2"/>
              <a:buChar char="§"/>
            </a:pPr>
            <a:r>
              <a:rPr lang="fr-FR" sz="2200" spc="-41" dirty="0">
                <a:solidFill>
                  <a:schemeClr val="bg1">
                    <a:lumMod val="50000"/>
                  </a:schemeClr>
                </a:solidFill>
                <a:latin typeface="Raleway"/>
                <a:cs typeface="Raleway"/>
              </a:rPr>
              <a:t>En 2022, 580 000 licences annuelles délivrées à des femmes, tous âges confondus en NA sur 6 millions</a:t>
            </a:r>
          </a:p>
          <a:p>
            <a:pPr marL="1371600" lvl="2" indent="-457200" defTabSz="829178">
              <a:spcBef>
                <a:spcPct val="20000"/>
              </a:spcBef>
              <a:buClr>
                <a:srgbClr val="00B4A6"/>
              </a:buClr>
              <a:buSzPct val="150000"/>
              <a:buFont typeface="Wingdings" panose="05000000000000000000" pitchFamily="2" charset="2"/>
              <a:buChar char="§"/>
            </a:pPr>
            <a:r>
              <a:rPr lang="fr-FR" spc="-41" dirty="0">
                <a:latin typeface="Raleway"/>
                <a:cs typeface="Raleway"/>
              </a:rPr>
              <a:t>Soit 38,5 % des licences annuelles</a:t>
            </a:r>
          </a:p>
          <a:p>
            <a:pPr marL="1371600" lvl="2" indent="-457200" defTabSz="829178">
              <a:spcBef>
                <a:spcPct val="20000"/>
              </a:spcBef>
              <a:buClr>
                <a:srgbClr val="00B4A6"/>
              </a:buClr>
              <a:buSzPct val="150000"/>
              <a:buFont typeface="Wingdings" panose="05000000000000000000" pitchFamily="2" charset="2"/>
              <a:buChar char="§"/>
            </a:pPr>
            <a:r>
              <a:rPr lang="fr-FR" spc="-41" dirty="0">
                <a:latin typeface="Raleway"/>
              </a:rPr>
              <a:t>Soit </a:t>
            </a:r>
            <a:r>
              <a:rPr lang="fr-FR" dirty="0"/>
              <a:t>183 licences pour 1000 femmes (315 licences pour 1000 hommes)</a:t>
            </a:r>
          </a:p>
          <a:p>
            <a:endParaRPr lang="fr-FR" dirty="0"/>
          </a:p>
          <a:p>
            <a:pPr marL="914400" lvl="1" indent="-457200" defTabSz="829178">
              <a:spcBef>
                <a:spcPct val="20000"/>
              </a:spcBef>
              <a:buClr>
                <a:srgbClr val="00B4A6"/>
              </a:buClr>
              <a:buSzPct val="150000"/>
              <a:buFont typeface="Wingdings" panose="05000000000000000000" pitchFamily="2" charset="2"/>
              <a:buChar char="§"/>
            </a:pPr>
            <a:r>
              <a:rPr lang="fr-FR" sz="2000" spc="-41" dirty="0">
                <a:latin typeface="Raleway"/>
                <a:cs typeface="Raleway"/>
              </a:rPr>
              <a:t>En France, c’est environ 5,9 millions sur 15,4 millions </a:t>
            </a:r>
          </a:p>
          <a:p>
            <a:pPr marL="1371600" lvl="2" indent="-457200" defTabSz="829178">
              <a:spcBef>
                <a:spcPct val="20000"/>
              </a:spcBef>
              <a:buClr>
                <a:srgbClr val="00B4A6"/>
              </a:buClr>
              <a:buSzPct val="150000"/>
              <a:buFont typeface="Wingdings" panose="05000000000000000000" pitchFamily="2" charset="2"/>
              <a:buChar char="§"/>
            </a:pPr>
            <a:r>
              <a:rPr lang="fr-FR" spc="-41" dirty="0">
                <a:latin typeface="Raleway"/>
                <a:cs typeface="Raleway"/>
              </a:rPr>
              <a:t>Soit 38,1 % des licences annuelles</a:t>
            </a:r>
          </a:p>
          <a:p>
            <a:pPr marL="1371600" lvl="2" indent="-457200" defTabSz="829178">
              <a:spcBef>
                <a:spcPct val="20000"/>
              </a:spcBef>
              <a:buClr>
                <a:srgbClr val="00B4A6"/>
              </a:buClr>
              <a:buSzPct val="150000"/>
              <a:buFont typeface="Wingdings" panose="05000000000000000000" pitchFamily="2" charset="2"/>
              <a:buChar char="§"/>
            </a:pPr>
            <a:r>
              <a:rPr lang="fr-FR" dirty="0"/>
              <a:t>Soit 166 licences pour 1000 femmes  (328 licences pour 1000 hommes)</a:t>
            </a:r>
          </a:p>
          <a:p>
            <a:endParaRPr lang="fr-FR" sz="2000" spc="-41" dirty="0">
              <a:latin typeface="Raleway"/>
              <a:cs typeface="Raleway"/>
            </a:endParaRPr>
          </a:p>
        </p:txBody>
      </p:sp>
      <p:sp>
        <p:nvSpPr>
          <p:cNvPr id="7" name="Rectangle 6"/>
          <p:cNvSpPr/>
          <p:nvPr/>
        </p:nvSpPr>
        <p:spPr>
          <a:xfrm>
            <a:off x="0" y="1500712"/>
            <a:ext cx="5747956" cy="2062103"/>
          </a:xfrm>
          <a:prstGeom prst="rect">
            <a:avLst/>
          </a:prstGeom>
        </p:spPr>
        <p:txBody>
          <a:bodyPr wrap="square" lIns="91440" tIns="45720" rIns="91440" bIns="45720" anchor="t">
            <a:spAutoFit/>
          </a:bodyPr>
          <a:lstStyle/>
          <a:p>
            <a:pPr marL="914400" lvl="1" indent="-457200" defTabSz="829178">
              <a:spcBef>
                <a:spcPct val="20000"/>
              </a:spcBef>
              <a:buClr>
                <a:srgbClr val="00B4A6"/>
              </a:buClr>
              <a:buSzPct val="150000"/>
              <a:buFont typeface="Wingdings" panose="05000000000000000000" pitchFamily="2" charset="2"/>
              <a:buChar char="§"/>
            </a:pPr>
            <a:r>
              <a:rPr lang="fr-FR" sz="2200" spc="-41" dirty="0">
                <a:solidFill>
                  <a:schemeClr val="bg1">
                    <a:lumMod val="50000"/>
                  </a:schemeClr>
                </a:solidFill>
                <a:latin typeface="Raleway"/>
                <a:cs typeface="Raleway"/>
              </a:rPr>
              <a:t>En Nouvelle Aquitaine, 58 % des femmes de 15 ans ou plus ont une pratique régulière d’APS</a:t>
            </a:r>
          </a:p>
          <a:p>
            <a:pPr lvl="1" defTabSz="829178">
              <a:spcBef>
                <a:spcPct val="20000"/>
              </a:spcBef>
              <a:buClr>
                <a:srgbClr val="00B4A6"/>
              </a:buClr>
              <a:buSzPct val="150000"/>
            </a:pPr>
            <a:r>
              <a:rPr lang="fr-FR" sz="2000" spc="-41" dirty="0">
                <a:latin typeface="Raleway"/>
                <a:cs typeface="Raleway"/>
              </a:rPr>
              <a:t>	</a:t>
            </a:r>
            <a:r>
              <a:rPr lang="fr-FR" sz="2000" i="1" spc="-41" dirty="0">
                <a:latin typeface="Raleway"/>
                <a:cs typeface="Raleway"/>
              </a:rPr>
              <a:t>=&gt;  15 points de moins que les hommes </a:t>
            </a:r>
          </a:p>
          <a:p>
            <a:endParaRPr lang="fr-FR" i="1" dirty="0"/>
          </a:p>
          <a:p>
            <a:endParaRPr lang="fr-FR" sz="2000" spc="-41" dirty="0">
              <a:latin typeface="Raleway"/>
              <a:cs typeface="Raleway"/>
            </a:endParaRPr>
          </a:p>
        </p:txBody>
      </p:sp>
      <p:graphicFrame>
        <p:nvGraphicFramePr>
          <p:cNvPr id="12" name="Graphique 11"/>
          <p:cNvGraphicFramePr>
            <a:graphicFrameLocks/>
          </p:cNvGraphicFramePr>
          <p:nvPr>
            <p:extLst>
              <p:ext uri="{D42A27DB-BD31-4B8C-83A1-F6EECF244321}">
                <p14:modId xmlns:p14="http://schemas.microsoft.com/office/powerpoint/2010/main" val="2709639511"/>
              </p:ext>
            </p:extLst>
          </p:nvPr>
        </p:nvGraphicFramePr>
        <p:xfrm>
          <a:off x="103851" y="3020786"/>
          <a:ext cx="5548887" cy="317216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897533" y="3394945"/>
            <a:ext cx="533884" cy="307777"/>
          </a:xfrm>
          <a:prstGeom prst="rect">
            <a:avLst/>
          </a:prstGeom>
          <a:noFill/>
        </p:spPr>
        <p:txBody>
          <a:bodyPr wrap="square" rtlCol="0">
            <a:spAutoFit/>
          </a:bodyPr>
          <a:lstStyle/>
          <a:p>
            <a:r>
              <a:rPr lang="fr-FR" sz="1400" dirty="0"/>
              <a:t>86 </a:t>
            </a:r>
          </a:p>
        </p:txBody>
      </p:sp>
      <p:sp>
        <p:nvSpPr>
          <p:cNvPr id="9" name="ZoneTexte 1"/>
          <p:cNvSpPr txBox="1"/>
          <p:nvPr/>
        </p:nvSpPr>
        <p:spPr>
          <a:xfrm>
            <a:off x="4652271" y="3590739"/>
            <a:ext cx="45139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t>71</a:t>
            </a:r>
            <a:r>
              <a:rPr lang="fr-FR" dirty="0"/>
              <a:t> </a:t>
            </a:r>
          </a:p>
        </p:txBody>
      </p:sp>
      <p:sp>
        <p:nvSpPr>
          <p:cNvPr id="11" name="ZoneTexte 1"/>
          <p:cNvSpPr txBox="1"/>
          <p:nvPr/>
        </p:nvSpPr>
        <p:spPr>
          <a:xfrm>
            <a:off x="3438685" y="3436850"/>
            <a:ext cx="53388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t>85</a:t>
            </a:r>
            <a:r>
              <a:rPr lang="fr-FR" dirty="0"/>
              <a:t> </a:t>
            </a:r>
          </a:p>
        </p:txBody>
      </p:sp>
      <p:sp>
        <p:nvSpPr>
          <p:cNvPr id="13" name="Rectangle 12"/>
          <p:cNvSpPr/>
          <p:nvPr/>
        </p:nvSpPr>
        <p:spPr>
          <a:xfrm>
            <a:off x="102479" y="5999789"/>
            <a:ext cx="5899514" cy="961802"/>
          </a:xfrm>
          <a:prstGeom prst="rect">
            <a:avLst/>
          </a:prstGeom>
        </p:spPr>
        <p:txBody>
          <a:bodyPr wrap="square">
            <a:spAutoFit/>
          </a:bodyPr>
          <a:lstStyle/>
          <a:p>
            <a:pPr>
              <a:spcAft>
                <a:spcPts val="0"/>
              </a:spcAft>
            </a:pPr>
            <a:endParaRPr lang="fr-FR" sz="1000" i="1" kern="150" dirty="0">
              <a:solidFill>
                <a:srgbClr val="000000"/>
              </a:solidFill>
              <a:latin typeface="+mj-lt"/>
              <a:ea typeface="SimSun" panose="02010600030101010101" pitchFamily="2" charset="-122"/>
              <a:cs typeface="Tahoma" panose="020B0604030504040204" pitchFamily="34" charset="0"/>
            </a:endParaRP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pratiquants réguliers ou occasionnels âgées de 15 ans ou plus, hors balade, baignade, relaxation et échec.</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 - INJEP, enquête nationale sur les pratiques physiques et sportives 2020.</a:t>
            </a:r>
          </a:p>
          <a:p>
            <a:pPr>
              <a:lnSpc>
                <a:spcPct val="150000"/>
              </a:lnSpc>
              <a:spcAft>
                <a:spcPts val="0"/>
              </a:spcAft>
            </a:pPr>
            <a:r>
              <a:rPr lang="fr-FR" sz="1100" kern="150" dirty="0">
                <a:solidFill>
                  <a:srgbClr val="000000"/>
                </a:solidFill>
                <a:latin typeface="Arial" panose="020B0604020202020204" pitchFamily="34" charset="0"/>
                <a:ea typeface="SimSun" panose="02010600030101010101" pitchFamily="2" charset="-122"/>
                <a:cs typeface="Tahoma" panose="020B0604030504040204" pitchFamily="34" charset="0"/>
              </a:rPr>
              <a:t> </a:t>
            </a:r>
            <a:endParaRPr lang="fr-FR" sz="1100" kern="150" dirty="0">
              <a:solidFill>
                <a:srgbClr val="000000"/>
              </a:solidFill>
              <a:effectLst/>
              <a:latin typeface="Liberation Serif"/>
              <a:ea typeface="SimSun" panose="02010600030101010101" pitchFamily="2" charset="-122"/>
              <a:cs typeface="Tahoma" panose="020B0604030504040204" pitchFamily="34" charset="0"/>
            </a:endParaRPr>
          </a:p>
        </p:txBody>
      </p:sp>
      <p:sp>
        <p:nvSpPr>
          <p:cNvPr id="14" name="Rectangle 3"/>
          <p:cNvSpPr>
            <a:spLocks noChangeArrowheads="1"/>
          </p:cNvSpPr>
          <p:nvPr/>
        </p:nvSpPr>
        <p:spPr bwMode="auto">
          <a:xfrm>
            <a:off x="6001993" y="5757862"/>
            <a:ext cx="60873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000" b="0" i="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Champ : Fédérations sportives, agréées </a:t>
            </a: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par le ministère chargé des sports pour la saison 2021/2022 ou 2022.</a:t>
            </a:r>
            <a:endParaRPr kumimoji="0" lang="fr-FR" altLang="zh-CN" sz="1000" b="0" u="none" strike="noStrike" cap="none" normalizeH="0" baseline="0" dirty="0">
              <a:ln>
                <a:noFill/>
              </a:ln>
              <a:solidFill>
                <a:schemeClr val="tx1"/>
              </a:solidFill>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Sources : </a:t>
            </a:r>
            <a:r>
              <a:rPr kumimoji="0" lang="fr-FR" altLang="zh-CN" sz="1000" b="0" u="none" strike="noStrike" cap="none" normalizeH="0" baseline="0" dirty="0" err="1">
                <a:ln>
                  <a:noFill/>
                </a:ln>
                <a:solidFill>
                  <a:schemeClr val="tx1"/>
                </a:solidFill>
                <a:effectLst/>
                <a:latin typeface="+mj-lt"/>
                <a:ea typeface="NSimSun" panose="02010609030101010101" pitchFamily="49" charset="-122"/>
                <a:cs typeface="Arial" panose="020B0604020202020204" pitchFamily="34" charset="0"/>
              </a:rPr>
              <a:t>Injep-Medes</a:t>
            </a:r>
            <a:r>
              <a:rPr kumimoji="0" lang="fr-FR" altLang="zh-CN" sz="1000" b="0" u="none" strike="noStrike" cap="none" normalizeH="0" baseline="0" dirty="0">
                <a:ln>
                  <a:noFill/>
                </a:ln>
                <a:solidFill>
                  <a:schemeClr val="tx1"/>
                </a:solidFill>
                <a:effectLst/>
                <a:latin typeface="+mj-lt"/>
                <a:ea typeface="NSimSun" panose="02010609030101010101" pitchFamily="49" charset="-122"/>
                <a:cs typeface="Arial" panose="020B0604020202020204" pitchFamily="34" charset="0"/>
              </a:rPr>
              <a:t>, Recensement des licences et clubs pour le ministère chargé des sports ; Insee, Estimations de population au 1er janvier 2022.</a:t>
            </a:r>
            <a:endParaRPr kumimoji="0" lang="fr-FR" altLang="zh-CN" sz="1000" b="0" u="none" strike="noStrike" cap="none" normalizeH="0" baseline="0" dirty="0">
              <a:ln>
                <a:noFill/>
              </a:ln>
              <a:solidFill>
                <a:schemeClr val="tx1"/>
              </a:solidFill>
              <a:effectLst/>
              <a:latin typeface="+mj-lt"/>
              <a:cs typeface="Arial" panose="020B0604020202020204" pitchFamily="34" charset="0"/>
            </a:endParaRPr>
          </a:p>
        </p:txBody>
      </p:sp>
    </p:spTree>
    <p:extLst>
      <p:ext uri="{BB962C8B-B14F-4D97-AF65-F5344CB8AC3E}">
        <p14:creationId xmlns:p14="http://schemas.microsoft.com/office/powerpoint/2010/main" val="303936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defTabSz="829178"/>
            <a:fld id="{07B2845A-0C9F-40D6-BB29-179AF13C3763}" type="slidenum">
              <a:rPr lang="fr-FR">
                <a:solidFill>
                  <a:prstClr val="black">
                    <a:tint val="75000"/>
                  </a:prstClr>
                </a:solidFill>
                <a:latin typeface="Calibri"/>
              </a:rPr>
              <a:pPr defTabSz="829178"/>
              <a:t>8</a:t>
            </a:fld>
            <a:endParaRPr lang="fr-FR" dirty="0">
              <a:solidFill>
                <a:prstClr val="black">
                  <a:tint val="75000"/>
                </a:prstClr>
              </a:solidFill>
              <a:latin typeface="Calibri"/>
            </a:endParaRPr>
          </a:p>
        </p:txBody>
      </p:sp>
      <p:sp>
        <p:nvSpPr>
          <p:cNvPr id="10" name="Titre 9"/>
          <p:cNvSpPr>
            <a:spLocks noGrp="1"/>
          </p:cNvSpPr>
          <p:nvPr>
            <p:ph type="ctrTitle"/>
          </p:nvPr>
        </p:nvSpPr>
        <p:spPr>
          <a:xfrm>
            <a:off x="1516017" y="0"/>
            <a:ext cx="8273442" cy="939058"/>
          </a:xfrm>
        </p:spPr>
        <p:txBody>
          <a:bodyPr>
            <a:noAutofit/>
          </a:bodyPr>
          <a:lstStyle/>
          <a:p>
            <a:r>
              <a:rPr lang="fr-FR" b="1" dirty="0"/>
              <a:t>Le sport, une affaire de jeunes </a:t>
            </a:r>
          </a:p>
        </p:txBody>
      </p:sp>
      <p:sp>
        <p:nvSpPr>
          <p:cNvPr id="2" name="Rectangle 1"/>
          <p:cNvSpPr/>
          <p:nvPr/>
        </p:nvSpPr>
        <p:spPr>
          <a:xfrm>
            <a:off x="1392073" y="1514901"/>
            <a:ext cx="8961396" cy="707886"/>
          </a:xfrm>
          <a:prstGeom prst="rect">
            <a:avLst/>
          </a:prstGeom>
        </p:spPr>
        <p:txBody>
          <a:bodyPr wrap="square">
            <a:spAutoFit/>
          </a:bodyPr>
          <a:lstStyle/>
          <a:p>
            <a:pPr algn="just" defTabSz="829178"/>
            <a:endParaRPr lang="fr-FR" sz="2000" b="1" dirty="0">
              <a:solidFill>
                <a:prstClr val="black"/>
              </a:solidFill>
              <a:latin typeface="Raleway"/>
              <a:ea typeface="Calibri" panose="020F0502020204030204" pitchFamily="34" charset="0"/>
            </a:endParaRPr>
          </a:p>
          <a:p>
            <a:pPr algn="just" defTabSz="829178"/>
            <a:endParaRPr lang="fr-FR" sz="2000" dirty="0">
              <a:solidFill>
                <a:prstClr val="black"/>
              </a:solidFill>
              <a:latin typeface="Raleway"/>
              <a:ea typeface="Calibri" panose="020F0502020204030204" pitchFamily="34" charset="0"/>
            </a:endParaRPr>
          </a:p>
        </p:txBody>
      </p:sp>
      <p:sp>
        <p:nvSpPr>
          <p:cNvPr id="3" name="Rectangle 2"/>
          <p:cNvSpPr/>
          <p:nvPr/>
        </p:nvSpPr>
        <p:spPr>
          <a:xfrm>
            <a:off x="214312" y="1314450"/>
            <a:ext cx="11977688" cy="1163395"/>
          </a:xfrm>
          <a:prstGeom prst="rect">
            <a:avLst/>
          </a:prstGeom>
        </p:spPr>
        <p:txBody>
          <a:bodyPr wrap="square">
            <a:spAutoFit/>
          </a:bodyPr>
          <a:lstStyle/>
          <a:p>
            <a:pPr marL="914400" lvl="1" indent="-457200" defTabSz="829178">
              <a:spcBef>
                <a:spcPct val="20000"/>
              </a:spcBef>
              <a:buClr>
                <a:srgbClr val="00B4A6"/>
              </a:buClr>
              <a:buSzPct val="150000"/>
              <a:buFont typeface="Wingdings" panose="05000000000000000000" pitchFamily="2" charset="2"/>
              <a:buChar char="§"/>
            </a:pPr>
            <a:r>
              <a:rPr lang="fr-FR" sz="2400" spc="-41" dirty="0">
                <a:solidFill>
                  <a:schemeClr val="bg1">
                    <a:lumMod val="50000"/>
                  </a:schemeClr>
                </a:solidFill>
                <a:latin typeface="Raleway"/>
                <a:cs typeface="Raleway"/>
              </a:rPr>
              <a:t>L’écart hommes/femmes se construit très jeune et se poursuit tout au long de la vie</a:t>
            </a:r>
          </a:p>
          <a:p>
            <a:pPr lvl="2" defTabSz="829178">
              <a:spcBef>
                <a:spcPct val="20000"/>
              </a:spcBef>
              <a:buClr>
                <a:srgbClr val="00B4A6"/>
              </a:buClr>
              <a:buSzPct val="150000"/>
            </a:pPr>
            <a:r>
              <a:rPr lang="fr-FR" sz="2000" spc="-41" dirty="0">
                <a:latin typeface="Raleway"/>
                <a:cs typeface="Raleway"/>
              </a:rPr>
              <a:t>	</a:t>
            </a:r>
          </a:p>
          <a:p>
            <a:pPr lvl="2" algn="ctr" defTabSz="829178">
              <a:spcBef>
                <a:spcPct val="20000"/>
              </a:spcBef>
              <a:buClr>
                <a:srgbClr val="00B4A6"/>
              </a:buClr>
              <a:buSzPct val="150000"/>
            </a:pPr>
            <a:r>
              <a:rPr lang="fr-FR" spc="-41" dirty="0">
                <a:latin typeface="Raleway"/>
                <a:cs typeface="Raleway"/>
              </a:rPr>
              <a:t>Taux de pratique physique ou sportive régulière des 15 ans ou plus (en %)</a:t>
            </a:r>
          </a:p>
        </p:txBody>
      </p:sp>
      <p:sp>
        <p:nvSpPr>
          <p:cNvPr id="7" name="Rectangle 6"/>
          <p:cNvSpPr/>
          <p:nvPr/>
        </p:nvSpPr>
        <p:spPr>
          <a:xfrm>
            <a:off x="3443050" y="5919089"/>
            <a:ext cx="5899514" cy="569387"/>
          </a:xfrm>
          <a:prstGeom prst="rect">
            <a:avLst/>
          </a:prstGeom>
        </p:spPr>
        <p:txBody>
          <a:bodyPr wrap="square">
            <a:spAutoFit/>
          </a:bodyPr>
          <a:lstStyle/>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Champ : France, pratiquants réguliers ou occasionnels âgées de 15 ans ou plus, hors balade, baignade, relaxation et échec.</a:t>
            </a:r>
          </a:p>
          <a:p>
            <a:pPr>
              <a:spcAft>
                <a:spcPts val="0"/>
              </a:spcAft>
            </a:pPr>
            <a:r>
              <a:rPr lang="fr-FR" sz="1000" kern="150" dirty="0">
                <a:solidFill>
                  <a:srgbClr val="000000"/>
                </a:solidFill>
                <a:latin typeface="+mj-lt"/>
                <a:ea typeface="SimSun" panose="02010600030101010101" pitchFamily="2" charset="-122"/>
                <a:cs typeface="Tahoma" panose="020B0604030504040204" pitchFamily="34" charset="0"/>
              </a:rPr>
              <a:t>Source : MENJ - INJEP, enquête nationale sur les pratiques physiques et sportives 2020.</a:t>
            </a:r>
            <a:endParaRPr lang="fr-FR" sz="1100" kern="150" dirty="0">
              <a:solidFill>
                <a:srgbClr val="000000"/>
              </a:solidFill>
              <a:effectLst/>
              <a:latin typeface="Liberation Serif"/>
              <a:ea typeface="SimSun" panose="02010600030101010101" pitchFamily="2" charset="-122"/>
              <a:cs typeface="Tahoma" panose="020B0604030504040204" pitchFamily="34" charset="0"/>
            </a:endParaRPr>
          </a:p>
        </p:txBody>
      </p:sp>
      <p:pic>
        <p:nvPicPr>
          <p:cNvPr id="6" name="Image 5"/>
          <p:cNvPicPr>
            <a:picLocks noChangeAspect="1"/>
          </p:cNvPicPr>
          <p:nvPr/>
        </p:nvPicPr>
        <p:blipFill>
          <a:blip r:embed="rId3"/>
          <a:stretch>
            <a:fillRect/>
          </a:stretch>
        </p:blipFill>
        <p:spPr>
          <a:xfrm>
            <a:off x="3247514" y="2758672"/>
            <a:ext cx="5911283" cy="3112424"/>
          </a:xfrm>
          <a:prstGeom prst="rect">
            <a:avLst/>
          </a:prstGeom>
        </p:spPr>
      </p:pic>
    </p:spTree>
    <p:extLst>
      <p:ext uri="{BB962C8B-B14F-4D97-AF65-F5344CB8AC3E}">
        <p14:creationId xmlns:p14="http://schemas.microsoft.com/office/powerpoint/2010/main" val="394011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defTabSz="829178"/>
            <a:fld id="{07B2845A-0C9F-40D6-BB29-179AF13C3763}" type="slidenum">
              <a:rPr lang="fr-FR">
                <a:solidFill>
                  <a:prstClr val="black">
                    <a:tint val="75000"/>
                  </a:prstClr>
                </a:solidFill>
                <a:latin typeface="Calibri"/>
              </a:rPr>
              <a:pPr defTabSz="829178"/>
              <a:t>9</a:t>
            </a:fld>
            <a:endParaRPr lang="fr-FR" dirty="0">
              <a:solidFill>
                <a:prstClr val="black">
                  <a:tint val="75000"/>
                </a:prstClr>
              </a:solidFill>
              <a:latin typeface="Calibri"/>
            </a:endParaRPr>
          </a:p>
        </p:txBody>
      </p:sp>
      <p:sp>
        <p:nvSpPr>
          <p:cNvPr id="10" name="Titre 9"/>
          <p:cNvSpPr>
            <a:spLocks noGrp="1"/>
          </p:cNvSpPr>
          <p:nvPr>
            <p:ph type="ctrTitle"/>
          </p:nvPr>
        </p:nvSpPr>
        <p:spPr>
          <a:xfrm>
            <a:off x="1516016" y="0"/>
            <a:ext cx="9302527" cy="832144"/>
          </a:xfrm>
        </p:spPr>
        <p:txBody>
          <a:bodyPr>
            <a:noAutofit/>
          </a:bodyPr>
          <a:lstStyle/>
          <a:p>
            <a:r>
              <a:rPr lang="fr-FR" b="1" dirty="0"/>
              <a:t>Le sport en club une affaire de (très) jeunes </a:t>
            </a:r>
          </a:p>
        </p:txBody>
      </p:sp>
      <p:sp>
        <p:nvSpPr>
          <p:cNvPr id="2" name="Rectangle 1"/>
          <p:cNvSpPr/>
          <p:nvPr/>
        </p:nvSpPr>
        <p:spPr>
          <a:xfrm>
            <a:off x="7537908" y="1545700"/>
            <a:ext cx="4654092" cy="522385"/>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fr-FR" sz="1400" dirty="0"/>
              <a:t>Pyramide des âges du nombre de licences sportives délivrées et de la population en Nouvelle Aquitaine</a:t>
            </a:r>
          </a:p>
        </p:txBody>
      </p:sp>
      <p:sp>
        <p:nvSpPr>
          <p:cNvPr id="3" name="Rectangle 2"/>
          <p:cNvSpPr/>
          <p:nvPr/>
        </p:nvSpPr>
        <p:spPr>
          <a:xfrm>
            <a:off x="214312" y="1314450"/>
            <a:ext cx="11672887" cy="492443"/>
          </a:xfrm>
          <a:prstGeom prst="rect">
            <a:avLst/>
          </a:prstGeom>
        </p:spPr>
        <p:txBody>
          <a:bodyPr wrap="square">
            <a:spAutoFit/>
          </a:bodyPr>
          <a:lstStyle/>
          <a:p>
            <a:pPr marL="914400" lvl="1" indent="-457200" defTabSz="829178">
              <a:spcBef>
                <a:spcPct val="20000"/>
              </a:spcBef>
              <a:buClr>
                <a:srgbClr val="00B4A6"/>
              </a:buClr>
              <a:buSzPct val="150000"/>
              <a:buFont typeface="Wingdings" panose="05000000000000000000" pitchFamily="2" charset="2"/>
              <a:buChar char="§"/>
            </a:pPr>
            <a:r>
              <a:rPr lang="fr-FR" sz="2600" spc="-41" dirty="0">
                <a:latin typeface="Raleway"/>
                <a:cs typeface="Raleway"/>
              </a:rPr>
              <a:t>Diapo xxx</a:t>
            </a:r>
          </a:p>
        </p:txBody>
      </p:sp>
      <p:pic>
        <p:nvPicPr>
          <p:cNvPr id="4" name="Image 3"/>
          <p:cNvPicPr>
            <a:picLocks noChangeAspect="1"/>
          </p:cNvPicPr>
          <p:nvPr/>
        </p:nvPicPr>
        <p:blipFill>
          <a:blip r:embed="rId3"/>
          <a:stretch>
            <a:fillRect/>
          </a:stretch>
        </p:blipFill>
        <p:spPr>
          <a:xfrm>
            <a:off x="0" y="1305723"/>
            <a:ext cx="7680491" cy="5235023"/>
          </a:xfrm>
          <a:prstGeom prst="rect">
            <a:avLst/>
          </a:prstGeom>
        </p:spPr>
      </p:pic>
      <p:graphicFrame>
        <p:nvGraphicFramePr>
          <p:cNvPr id="7" name="Graphique 6"/>
          <p:cNvGraphicFramePr>
            <a:graphicFrameLocks/>
          </p:cNvGraphicFramePr>
          <p:nvPr>
            <p:extLst>
              <p:ext uri="{D42A27DB-BD31-4B8C-83A1-F6EECF244321}">
                <p14:modId xmlns:p14="http://schemas.microsoft.com/office/powerpoint/2010/main" val="1469618323"/>
              </p:ext>
            </p:extLst>
          </p:nvPr>
        </p:nvGraphicFramePr>
        <p:xfrm>
          <a:off x="6305549" y="2038143"/>
          <a:ext cx="6264359" cy="3660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6930119"/>
      </p:ext>
    </p:extLst>
  </p:cSld>
  <p:clrMapOvr>
    <a:masterClrMapping/>
  </p:clrMapOvr>
</p:sld>
</file>

<file path=ppt/theme/theme1.xml><?xml version="1.0" encoding="utf-8"?>
<a:theme xmlns:a="http://schemas.openxmlformats.org/drawingml/2006/main" name="2_Conception personnalisée">
  <a:themeElements>
    <a:clrScheme name="INJEP">
      <a:dk1>
        <a:sysClr val="windowText" lastClr="000000"/>
      </a:dk1>
      <a:lt1>
        <a:sysClr val="window" lastClr="FFFFFF"/>
      </a:lt1>
      <a:dk2>
        <a:srgbClr val="00A9A0"/>
      </a:dk2>
      <a:lt2>
        <a:srgbClr val="AFAA9E"/>
      </a:lt2>
      <a:accent1>
        <a:srgbClr val="BCCF00"/>
      </a:accent1>
      <a:accent2>
        <a:srgbClr val="F9B000"/>
      </a:accent2>
      <a:accent3>
        <a:srgbClr val="D682B5"/>
      </a:accent3>
      <a:accent4>
        <a:srgbClr val="A5D6D1"/>
      </a:accent4>
      <a:accent5>
        <a:srgbClr val="9F4091"/>
      </a:accent5>
      <a:accent6>
        <a:srgbClr val="6CBE99"/>
      </a:accent6>
      <a:hlink>
        <a:srgbClr val="0080FF"/>
      </a:hlink>
      <a:folHlink>
        <a:srgbClr val="5EAEFF"/>
      </a:folHlink>
    </a:clrScheme>
    <a:fontScheme name="Personnalisé 1">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lcf76f155ced4ddcb4097134ff3c332f xmlns="e2d5797b-4c65-437e-84e8-501ba5810bea">
      <Terms xmlns="http://schemas.microsoft.com/office/infopath/2007/PartnerControls"/>
    </lcf76f155ced4ddcb4097134ff3c332f>
    <Typologie xmlns="8d484195-9c72-4736-ab09-d91e2530e762" xsi:nil="true"/>
    <Créateur xmlns="8d484195-9c72-4736-ab09-d91e2530e762" xsi:nil="true"/>
    <TaxCatchAll xmlns="8d484195-9c72-4736-ab09-d91e2530e7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FBEC53811F604693BFCDFEF204F44C" ma:contentTypeVersion="22" ma:contentTypeDescription="Crée un document." ma:contentTypeScope="" ma:versionID="bc863173d47d8d4b433686d0326d5fb3">
  <xsd:schema xmlns:xsd="http://www.w3.org/2001/XMLSchema" xmlns:xs="http://www.w3.org/2001/XMLSchema" xmlns:p="http://schemas.microsoft.com/office/2006/metadata/properties" xmlns:ns2="e2d5797b-4c65-437e-84e8-501ba5810bea" xmlns:ns3="8d484195-9c72-4736-ab09-d91e2530e762" xmlns:ns4="http://schemas.microsoft.com/sharepoint/v3/fields" targetNamespace="http://schemas.microsoft.com/office/2006/metadata/properties" ma:root="true" ma:fieldsID="b764ea8ffd79e2244cb3dcb6903c5ea8" ns2:_="" ns3:_="" ns4:_="">
    <xsd:import namespace="e2d5797b-4c65-437e-84e8-501ba5810bea"/>
    <xsd:import namespace="8d484195-9c72-4736-ab09-d91e2530e762"/>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Typologie" minOccurs="0"/>
                <xsd:element ref="ns3:Créateur" minOccurs="0"/>
                <xsd:element ref="ns4:_Vers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5797b-4c65-437e-84e8-501ba5810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b99562b6-05e7-4353-b7aa-7ebe8f0c72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84195-9c72-4736-ab09-d91e2530e762"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ypologie" ma:index="21" nillable="true" ma:displayName="Typologie" ma:description="Colonne précisant le type de document" ma:format="Dropdown" ma:internalName="Typologie">
      <xsd:simpleType>
        <xsd:restriction base="dms:Choice">
          <xsd:enumeration value="Agenda"/>
          <xsd:enumeration value="Annuaire"/>
          <xsd:enumeration value="Article"/>
          <xsd:enumeration value="Coordonnées"/>
          <xsd:enumeration value="Convention"/>
          <xsd:enumeration value="Convocation"/>
          <xsd:enumeration value="Communique de presse"/>
          <xsd:enumeration value="Compte-rendu"/>
          <xsd:enumeration value="Courrier"/>
          <xsd:enumeration value="Devis"/>
          <xsd:enumeration value="Diagnostic"/>
          <xsd:enumeration value="Dossier"/>
          <xsd:enumeration value="Edito"/>
          <xsd:enumeration value="Enquete"/>
          <xsd:enumeration value="Facture"/>
          <xsd:enumeration value="Fiche Action"/>
          <xsd:enumeration value="Fiche Bilan"/>
          <xsd:enumeration value="Fiche projet"/>
          <xsd:enumeration value="Fiche mission"/>
          <xsd:enumeration value="Fiche de poste"/>
          <xsd:enumeration value="Invitation"/>
          <xsd:enumeration value="Organigramme"/>
          <xsd:enumeration value="Logo"/>
          <xsd:enumeration value="Note"/>
          <xsd:enumeration value="Note de langage"/>
          <xsd:enumeration value="Pouvoir"/>
          <xsd:enumeration value="Procédure"/>
          <xsd:enumeration value="Procès verbal"/>
          <xsd:enumeration value="Programme"/>
          <xsd:enumeration value="Tableau"/>
        </xsd:restriction>
      </xsd:simpleType>
    </xsd:element>
    <xsd:element name="Créateur" ma:index="22" nillable="true" ma:displayName="Créateur" ma:description="Initiale du créateur du document" ma:format="Dropdown" ma:internalName="Cr_x00e9_ateur">
      <xsd:simpleType>
        <xsd:restriction base="dms:Choice">
          <xsd:enumeration value="ALQ"/>
          <xsd:enumeration value="BMR"/>
          <xsd:enumeration value="CBR"/>
          <xsd:enumeration value="DMT"/>
          <xsd:enumeration value="DTT"/>
          <xsd:enumeration value="GKZ"/>
          <xsd:enumeration value="JSM"/>
          <xsd:enumeration value="NLN"/>
          <xsd:enumeration value="PMD"/>
          <xsd:enumeration value="PSR"/>
          <xsd:enumeration value="SBD"/>
          <xsd:enumeration value="SLR"/>
          <xsd:enumeration value="SPE"/>
          <xsd:enumeration value="SPS"/>
          <xsd:enumeration value="TBT"/>
        </xsd:restriction>
      </xsd:simpleType>
    </xsd:element>
    <xsd:element name="TaxCatchAll" ma:index="26" nillable="true" ma:displayName="Taxonomy Catch All Column" ma:hidden="true" ma:list="{2231df96-a0eb-47fd-9900-7113e5d75dae}" ma:internalName="TaxCatchAll" ma:showField="CatchAllData" ma:web="8d484195-9c72-4736-ab09-d91e2530e7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3"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9DF44D-2BD9-4990-91E9-84A9DBB939DA}">
  <ds:schemaRefs>
    <ds:schemaRef ds:uri="http://schemas.microsoft.com/office/2006/metadata/properties"/>
    <ds:schemaRef ds:uri="http://schemas.microsoft.com/office/infopath/2007/PartnerControls"/>
    <ds:schemaRef ds:uri="http://schemas.microsoft.com/sharepoint/v3/fields"/>
    <ds:schemaRef ds:uri="e2d5797b-4c65-437e-84e8-501ba5810bea"/>
    <ds:schemaRef ds:uri="8d484195-9c72-4736-ab09-d91e2530e762"/>
  </ds:schemaRefs>
</ds:datastoreItem>
</file>

<file path=customXml/itemProps2.xml><?xml version="1.0" encoding="utf-8"?>
<ds:datastoreItem xmlns:ds="http://schemas.openxmlformats.org/officeDocument/2006/customXml" ds:itemID="{8773D79C-1F80-45BA-B4A5-5C4855F9527C}">
  <ds:schemaRefs>
    <ds:schemaRef ds:uri="http://schemas.microsoft.com/sharepoint/v3/contenttype/forms"/>
  </ds:schemaRefs>
</ds:datastoreItem>
</file>

<file path=customXml/itemProps3.xml><?xml version="1.0" encoding="utf-8"?>
<ds:datastoreItem xmlns:ds="http://schemas.openxmlformats.org/officeDocument/2006/customXml" ds:itemID="{A97CC3F0-2AE4-4E04-9800-F1D770F84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5797b-4c65-437e-84e8-501ba5810bea"/>
    <ds:schemaRef ds:uri="8d484195-9c72-4736-ab09-d91e2530e762"/>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7209</TotalTime>
  <Words>3961</Words>
  <Application>Microsoft Office PowerPoint</Application>
  <PresentationFormat>Grand écran</PresentationFormat>
  <Paragraphs>312</Paragraphs>
  <Slides>23</Slides>
  <Notes>22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2_Conception personnalisée</vt:lpstr>
      <vt:lpstr>Présentation PowerPoint</vt:lpstr>
      <vt:lpstr>Préambule </vt:lpstr>
      <vt:lpstr>Déroulé</vt:lpstr>
      <vt:lpstr>Préalable </vt:lpstr>
      <vt:lpstr>La pratique sportive en Nouvelle Aquitaine</vt:lpstr>
      <vt:lpstr>Présentation PowerPoint</vt:lpstr>
      <vt:lpstr>LE Sport, une affaire D’hommes</vt:lpstr>
      <vt:lpstr>Le sport, une affaire de jeunes </vt:lpstr>
      <vt:lpstr>Le sport en club une affaire de (très) jeunes </vt:lpstr>
      <vt:lpstr>Le Sport, une affaire de territoires</vt:lpstr>
      <vt:lpstr>Présentation PowerPoint</vt:lpstr>
      <vt:lpstr>Quelques sports fortement investis par les femmes</vt:lpstr>
      <vt:lpstr>Une construction précoce des stéréotypes </vt:lpstr>
      <vt:lpstr>Peu de parité au sein des grands Univers</vt:lpstr>
      <vt:lpstr>Peu de fédérations très féminisées</vt:lpstr>
      <vt:lpstr>Des Modalités de pratiquE distinctes</vt:lpstr>
      <vt:lpstr>Présentation PowerPoint</vt:lpstr>
      <vt:lpstr>Motivations à faire du sport </vt:lpstr>
      <vt:lpstr>Les Freins spécifiques AUx femmes</vt:lpstr>
      <vt:lpstr>Présentation PowerPoint</vt:lpstr>
      <vt:lpstr>LE bénévolat, Miroir grossissant des différences de pratique </vt:lpstr>
      <vt:lpstr>principaux messages </vt:lpstr>
      <vt:lpstr>Présentation PowerPoint</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JAMES</dc:creator>
  <cp:lastModifiedBy>AMELIE MAUROUX</cp:lastModifiedBy>
  <cp:revision>431</cp:revision>
  <cp:lastPrinted>2023-11-07T14:54:00Z</cp:lastPrinted>
  <dcterms:created xsi:type="dcterms:W3CDTF">2022-12-05T11:13:01Z</dcterms:created>
  <dcterms:modified xsi:type="dcterms:W3CDTF">2024-03-12T11:14:06Z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0x010100D8FBEC53811F604693BFCDFEF204F44C</vt:lpwstr>
  </property>
  <property fmtid="{D5CDD505-2E9C-101B-9397-08002B2CF9AE}" pid="3" name="MediaServiceImageTags">
    <vt:lpwstr/>
  </property>
</Properties>
</file>